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33"/>
  </p:notesMasterIdLst>
  <p:handoutMasterIdLst>
    <p:handoutMasterId r:id="rId34"/>
  </p:handoutMasterIdLst>
  <p:sldIdLst>
    <p:sldId id="409" r:id="rId2"/>
    <p:sldId id="335" r:id="rId3"/>
    <p:sldId id="440" r:id="rId4"/>
    <p:sldId id="441" r:id="rId5"/>
    <p:sldId id="442" r:id="rId6"/>
    <p:sldId id="424" r:id="rId7"/>
    <p:sldId id="425" r:id="rId8"/>
    <p:sldId id="423" r:id="rId9"/>
    <p:sldId id="410" r:id="rId10"/>
    <p:sldId id="337" r:id="rId11"/>
    <p:sldId id="361" r:id="rId12"/>
    <p:sldId id="366" r:id="rId13"/>
    <p:sldId id="368" r:id="rId14"/>
    <p:sldId id="371" r:id="rId15"/>
    <p:sldId id="372" r:id="rId16"/>
    <p:sldId id="415" r:id="rId17"/>
    <p:sldId id="377" r:id="rId18"/>
    <p:sldId id="384" r:id="rId19"/>
    <p:sldId id="386" r:id="rId20"/>
    <p:sldId id="388" r:id="rId21"/>
    <p:sldId id="435" r:id="rId22"/>
    <p:sldId id="390" r:id="rId23"/>
    <p:sldId id="434" r:id="rId24"/>
    <p:sldId id="394" r:id="rId25"/>
    <p:sldId id="421" r:id="rId26"/>
    <p:sldId id="433" r:id="rId27"/>
    <p:sldId id="436" r:id="rId28"/>
    <p:sldId id="438" r:id="rId29"/>
    <p:sldId id="422" r:id="rId30"/>
    <p:sldId id="294" r:id="rId31"/>
    <p:sldId id="432" r:id="rId32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004500"/>
    <a:srgbClr val="7DDDFF"/>
    <a:srgbClr val="E6FFE6"/>
    <a:srgbClr val="CCFFCC"/>
    <a:srgbClr val="800000"/>
    <a:srgbClr val="3F1025"/>
    <a:srgbClr val="FF0066"/>
    <a:srgbClr val="103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5812" autoAdjust="0"/>
  </p:normalViewPr>
  <p:slideViewPr>
    <p:cSldViewPr>
      <p:cViewPr varScale="1">
        <p:scale>
          <a:sx n="70" d="100"/>
          <a:sy n="70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Other\2015\Dissertation\TMFs%20incidents\TMFs%20incidents_Graphs_2%20Nov%202015_UKR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Research\2014\Nikolaieva\Paper_scopus\01-04-2015_19-18-00\Ukr%20TMFs%20database_THI_map_23-03-2015_en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82441903618274"/>
          <c:y val="8.9585657815040326E-2"/>
          <c:w val="0.84520499495327939"/>
          <c:h val="0.703709075839204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'Рис.2-По годам'!$K$1</c:f>
              <c:strCache>
                <c:ptCount val="1"/>
                <c:pt idx="0">
                  <c:v>Кількість аварійних випадків </c:v>
                </c:pt>
              </c:strCache>
            </c:strRef>
          </c:tx>
          <c:invertIfNegative val="0"/>
          <c:cat>
            <c:numRef>
              <c:f>'Рис.2-По годам'!$J$2:$J$87</c:f>
              <c:numCache>
                <c:formatCode>General</c:formatCode>
                <c:ptCount val="86"/>
                <c:pt idx="0">
                  <c:v>1915</c:v>
                </c:pt>
                <c:pt idx="1">
                  <c:v>1916</c:v>
                </c:pt>
                <c:pt idx="2">
                  <c:v>1917</c:v>
                </c:pt>
                <c:pt idx="3">
                  <c:v>1918</c:v>
                </c:pt>
                <c:pt idx="4">
                  <c:v>1919</c:v>
                </c:pt>
                <c:pt idx="5">
                  <c:v>1920</c:v>
                </c:pt>
                <c:pt idx="6">
                  <c:v>1921</c:v>
                </c:pt>
                <c:pt idx="7">
                  <c:v>1922</c:v>
                </c:pt>
                <c:pt idx="8">
                  <c:v>1923</c:v>
                </c:pt>
                <c:pt idx="9">
                  <c:v>1924</c:v>
                </c:pt>
                <c:pt idx="10">
                  <c:v>1925</c:v>
                </c:pt>
                <c:pt idx="11">
                  <c:v>1926</c:v>
                </c:pt>
                <c:pt idx="12">
                  <c:v>1927</c:v>
                </c:pt>
                <c:pt idx="13">
                  <c:v>1928</c:v>
                </c:pt>
                <c:pt idx="14">
                  <c:v>1929</c:v>
                </c:pt>
                <c:pt idx="15">
                  <c:v>1930</c:v>
                </c:pt>
                <c:pt idx="16">
                  <c:v>1931</c:v>
                </c:pt>
                <c:pt idx="17">
                  <c:v>1932</c:v>
                </c:pt>
                <c:pt idx="18">
                  <c:v>1933</c:v>
                </c:pt>
                <c:pt idx="19">
                  <c:v>1934</c:v>
                </c:pt>
                <c:pt idx="20">
                  <c:v>1935</c:v>
                </c:pt>
                <c:pt idx="21">
                  <c:v>1936</c:v>
                </c:pt>
                <c:pt idx="22">
                  <c:v>1937</c:v>
                </c:pt>
                <c:pt idx="23">
                  <c:v>1938</c:v>
                </c:pt>
                <c:pt idx="24">
                  <c:v>1939</c:v>
                </c:pt>
                <c:pt idx="25">
                  <c:v>1940</c:v>
                </c:pt>
                <c:pt idx="26">
                  <c:v>1941</c:v>
                </c:pt>
                <c:pt idx="27">
                  <c:v>1942</c:v>
                </c:pt>
                <c:pt idx="28">
                  <c:v>1943</c:v>
                </c:pt>
                <c:pt idx="29">
                  <c:v>1944</c:v>
                </c:pt>
                <c:pt idx="30">
                  <c:v>1945</c:v>
                </c:pt>
                <c:pt idx="31">
                  <c:v>1946</c:v>
                </c:pt>
                <c:pt idx="32">
                  <c:v>1947</c:v>
                </c:pt>
                <c:pt idx="33">
                  <c:v>1948</c:v>
                </c:pt>
                <c:pt idx="34">
                  <c:v>1949</c:v>
                </c:pt>
                <c:pt idx="35">
                  <c:v>1950</c:v>
                </c:pt>
                <c:pt idx="36">
                  <c:v>1951</c:v>
                </c:pt>
                <c:pt idx="37">
                  <c:v>1952</c:v>
                </c:pt>
                <c:pt idx="38">
                  <c:v>1953</c:v>
                </c:pt>
                <c:pt idx="39">
                  <c:v>1954</c:v>
                </c:pt>
                <c:pt idx="40">
                  <c:v>1955</c:v>
                </c:pt>
                <c:pt idx="41">
                  <c:v>1956</c:v>
                </c:pt>
                <c:pt idx="42">
                  <c:v>1957</c:v>
                </c:pt>
                <c:pt idx="43">
                  <c:v>1958</c:v>
                </c:pt>
                <c:pt idx="44">
                  <c:v>1959</c:v>
                </c:pt>
                <c:pt idx="45">
                  <c:v>1960</c:v>
                </c:pt>
                <c:pt idx="46">
                  <c:v>1961</c:v>
                </c:pt>
                <c:pt idx="47">
                  <c:v>1962</c:v>
                </c:pt>
                <c:pt idx="48">
                  <c:v>1963</c:v>
                </c:pt>
                <c:pt idx="49">
                  <c:v>1964</c:v>
                </c:pt>
                <c:pt idx="50">
                  <c:v>1965</c:v>
                </c:pt>
                <c:pt idx="51">
                  <c:v>1966</c:v>
                </c:pt>
                <c:pt idx="52">
                  <c:v>1967</c:v>
                </c:pt>
                <c:pt idx="53">
                  <c:v>1968</c:v>
                </c:pt>
                <c:pt idx="54">
                  <c:v>1969</c:v>
                </c:pt>
                <c:pt idx="55">
                  <c:v>1970</c:v>
                </c:pt>
                <c:pt idx="56">
                  <c:v>1971</c:v>
                </c:pt>
                <c:pt idx="57">
                  <c:v>1972</c:v>
                </c:pt>
                <c:pt idx="58">
                  <c:v>1973</c:v>
                </c:pt>
                <c:pt idx="59">
                  <c:v>1974</c:v>
                </c:pt>
                <c:pt idx="60">
                  <c:v>1975</c:v>
                </c:pt>
                <c:pt idx="61">
                  <c:v>1976</c:v>
                </c:pt>
                <c:pt idx="62">
                  <c:v>1977</c:v>
                </c:pt>
                <c:pt idx="63">
                  <c:v>1978</c:v>
                </c:pt>
                <c:pt idx="64">
                  <c:v>1979</c:v>
                </c:pt>
                <c:pt idx="65">
                  <c:v>1980</c:v>
                </c:pt>
                <c:pt idx="66">
                  <c:v>1981</c:v>
                </c:pt>
                <c:pt idx="67">
                  <c:v>1982</c:v>
                </c:pt>
                <c:pt idx="68">
                  <c:v>1983</c:v>
                </c:pt>
                <c:pt idx="69">
                  <c:v>1984</c:v>
                </c:pt>
                <c:pt idx="70">
                  <c:v>1985</c:v>
                </c:pt>
                <c:pt idx="71">
                  <c:v>1986</c:v>
                </c:pt>
                <c:pt idx="72">
                  <c:v>1987</c:v>
                </c:pt>
                <c:pt idx="73">
                  <c:v>1988</c:v>
                </c:pt>
                <c:pt idx="74">
                  <c:v>1989</c:v>
                </c:pt>
                <c:pt idx="75">
                  <c:v>1990</c:v>
                </c:pt>
                <c:pt idx="76">
                  <c:v>1991</c:v>
                </c:pt>
                <c:pt idx="77">
                  <c:v>1992</c:v>
                </c:pt>
                <c:pt idx="78">
                  <c:v>1993</c:v>
                </c:pt>
                <c:pt idx="79">
                  <c:v>1994</c:v>
                </c:pt>
                <c:pt idx="80">
                  <c:v>1995</c:v>
                </c:pt>
                <c:pt idx="81">
                  <c:v>1996</c:v>
                </c:pt>
                <c:pt idx="82">
                  <c:v>1997</c:v>
                </c:pt>
                <c:pt idx="83">
                  <c:v>1998</c:v>
                </c:pt>
                <c:pt idx="84">
                  <c:v>1999</c:v>
                </c:pt>
                <c:pt idx="85">
                  <c:v>2000</c:v>
                </c:pt>
              </c:numCache>
            </c:numRef>
          </c:cat>
          <c:val>
            <c:numRef>
              <c:f>'Рис.2-По годам'!$K$2:$K$87</c:f>
              <c:numCache>
                <c:formatCode>General</c:formatCode>
                <c:ptCount val="86"/>
                <c:pt idx="2">
                  <c:v>1</c:v>
                </c:pt>
                <c:pt idx="13">
                  <c:v>1</c:v>
                </c:pt>
                <c:pt idx="22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2</c:v>
                </c:pt>
                <c:pt idx="29">
                  <c:v>1</c:v>
                </c:pt>
                <c:pt idx="33">
                  <c:v>1</c:v>
                </c:pt>
                <c:pt idx="36">
                  <c:v>3</c:v>
                </c:pt>
                <c:pt idx="37">
                  <c:v>2</c:v>
                </c:pt>
                <c:pt idx="41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2</c:v>
                </c:pt>
                <c:pt idx="47">
                  <c:v>3</c:v>
                </c:pt>
                <c:pt idx="48">
                  <c:v>1</c:v>
                </c:pt>
                <c:pt idx="49">
                  <c:v>1</c:v>
                </c:pt>
                <c:pt idx="50">
                  <c:v>22</c:v>
                </c:pt>
                <c:pt idx="51">
                  <c:v>5</c:v>
                </c:pt>
                <c:pt idx="52">
                  <c:v>5</c:v>
                </c:pt>
                <c:pt idx="53">
                  <c:v>4</c:v>
                </c:pt>
                <c:pt idx="54">
                  <c:v>1</c:v>
                </c:pt>
                <c:pt idx="55">
                  <c:v>7</c:v>
                </c:pt>
                <c:pt idx="56">
                  <c:v>3</c:v>
                </c:pt>
                <c:pt idx="57">
                  <c:v>2</c:v>
                </c:pt>
                <c:pt idx="58">
                  <c:v>3</c:v>
                </c:pt>
                <c:pt idx="59">
                  <c:v>9</c:v>
                </c:pt>
                <c:pt idx="60">
                  <c:v>8</c:v>
                </c:pt>
                <c:pt idx="61">
                  <c:v>4</c:v>
                </c:pt>
                <c:pt idx="62">
                  <c:v>5</c:v>
                </c:pt>
                <c:pt idx="63">
                  <c:v>6</c:v>
                </c:pt>
                <c:pt idx="64">
                  <c:v>4</c:v>
                </c:pt>
                <c:pt idx="65">
                  <c:v>3</c:v>
                </c:pt>
                <c:pt idx="66">
                  <c:v>5</c:v>
                </c:pt>
                <c:pt idx="67">
                  <c:v>2</c:v>
                </c:pt>
                <c:pt idx="68">
                  <c:v>4</c:v>
                </c:pt>
                <c:pt idx="69">
                  <c:v>4</c:v>
                </c:pt>
                <c:pt idx="70">
                  <c:v>8</c:v>
                </c:pt>
                <c:pt idx="71">
                  <c:v>9</c:v>
                </c:pt>
                <c:pt idx="72">
                  <c:v>3</c:v>
                </c:pt>
                <c:pt idx="73">
                  <c:v>5</c:v>
                </c:pt>
                <c:pt idx="74">
                  <c:v>6</c:v>
                </c:pt>
                <c:pt idx="76">
                  <c:v>1</c:v>
                </c:pt>
                <c:pt idx="77">
                  <c:v>3</c:v>
                </c:pt>
                <c:pt idx="78">
                  <c:v>2</c:v>
                </c:pt>
                <c:pt idx="79">
                  <c:v>2</c:v>
                </c:pt>
                <c:pt idx="80">
                  <c:v>5</c:v>
                </c:pt>
                <c:pt idx="81">
                  <c:v>2</c:v>
                </c:pt>
                <c:pt idx="83">
                  <c:v>1</c:v>
                </c:pt>
                <c:pt idx="8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81983488"/>
        <c:axId val="37557312"/>
      </c:barChart>
      <c:catAx>
        <c:axId val="81983488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uk-UA" sz="1400" dirty="0" err="1" smtClean="0"/>
                  <a:t>Год</a:t>
                </a:r>
                <a:endParaRPr lang="uk-UA" sz="1400" dirty="0"/>
              </a:p>
            </c:rich>
          </c:tx>
          <c:layout>
            <c:manualLayout>
              <c:xMode val="edge"/>
              <c:yMode val="edge"/>
              <c:x val="0.51365413025733597"/>
              <c:y val="0.878967377608450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37557312"/>
        <c:crosses val="autoZero"/>
        <c:auto val="0"/>
        <c:lblAlgn val="ctr"/>
        <c:lblOffset val="100"/>
        <c:tickLblSkip val="10"/>
        <c:tickMarkSkip val="1"/>
        <c:noMultiLvlLbl val="0"/>
      </c:catAx>
      <c:valAx>
        <c:axId val="37557312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ru-RU" sz="1400" baseline="0" dirty="0" smtClean="0"/>
                  <a:t>Количество аварий</a:t>
                </a:r>
                <a:endParaRPr lang="uk-UA" sz="1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198348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875964601383078E-2"/>
          <c:y val="4.7322834645669311E-2"/>
          <c:w val="0.86855501938764545"/>
          <c:h val="0.74021701606989287"/>
        </c:manualLayout>
      </c:layout>
      <c:lineChart>
        <c:grouping val="standard"/>
        <c:varyColors val="0"/>
        <c:ser>
          <c:idx val="1"/>
          <c:order val="0"/>
          <c:tx>
            <c:v>THI</c:v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'THI Evaluation'!$AA$7:$AA$159</c:f>
              <c:numCache>
                <c:formatCode>0.00</c:formatCode>
                <c:ptCount val="153"/>
                <c:pt idx="0">
                  <c:v>5.1760912590556805</c:v>
                </c:pt>
                <c:pt idx="1">
                  <c:v>5.204119982655925</c:v>
                </c:pt>
                <c:pt idx="2">
                  <c:v>5.2552725051033091</c:v>
                </c:pt>
                <c:pt idx="3">
                  <c:v>5.2552725051033091</c:v>
                </c:pt>
                <c:pt idx="4">
                  <c:v>5.6020599913279625</c:v>
                </c:pt>
                <c:pt idx="5">
                  <c:v>5.7242758696007856</c:v>
                </c:pt>
                <c:pt idx="6">
                  <c:v>5.7403626894942477</c:v>
                </c:pt>
                <c:pt idx="7">
                  <c:v>5.8260748027008269</c:v>
                </c:pt>
                <c:pt idx="8">
                  <c:v>5.8450980400142569</c:v>
                </c:pt>
                <c:pt idx="9">
                  <c:v>5.8450980400142569</c:v>
                </c:pt>
                <c:pt idx="10">
                  <c:v>5.954242509439327</c:v>
                </c:pt>
                <c:pt idx="11">
                  <c:v>6.0043213737826422</c:v>
                </c:pt>
                <c:pt idx="12">
                  <c:v>6.1003705451175625</c:v>
                </c:pt>
                <c:pt idx="13">
                  <c:v>6.1760912590556805</c:v>
                </c:pt>
                <c:pt idx="14">
                  <c:v>6.2900346113625165</c:v>
                </c:pt>
                <c:pt idx="15">
                  <c:v>6.301029995663983</c:v>
                </c:pt>
                <c:pt idx="16">
                  <c:v>6.4913616938342775</c:v>
                </c:pt>
                <c:pt idx="17">
                  <c:v>6.5051499783199045</c:v>
                </c:pt>
                <c:pt idx="18">
                  <c:v>6.5563025007672868</c:v>
                </c:pt>
                <c:pt idx="19">
                  <c:v>6.6042260530844699</c:v>
                </c:pt>
                <c:pt idx="20">
                  <c:v>7.1120869342861601</c:v>
                </c:pt>
                <c:pt idx="21">
                  <c:v>7.1139433523068369</c:v>
                </c:pt>
                <c:pt idx="22">
                  <c:v>7.1454202676194924</c:v>
                </c:pt>
                <c:pt idx="23">
                  <c:v>7.1546521688368072</c:v>
                </c:pt>
                <c:pt idx="24">
                  <c:v>7.1888859614005849</c:v>
                </c:pt>
                <c:pt idx="25">
                  <c:v>7.2121876044039563</c:v>
                </c:pt>
                <c:pt idx="26">
                  <c:v>7.2552725051033091</c:v>
                </c:pt>
                <c:pt idx="27">
                  <c:v>7.2646066753387046</c:v>
                </c:pt>
                <c:pt idx="28">
                  <c:v>7.2816400146374871</c:v>
                </c:pt>
                <c:pt idx="29">
                  <c:v>7.2878017299302273</c:v>
                </c:pt>
                <c:pt idx="30">
                  <c:v>7.3424226808222084</c:v>
                </c:pt>
                <c:pt idx="31">
                  <c:v>7.4345689040342009</c:v>
                </c:pt>
                <c:pt idx="32">
                  <c:v>7.4771212547196644</c:v>
                </c:pt>
                <c:pt idx="33">
                  <c:v>7.5242758696007854</c:v>
                </c:pt>
                <c:pt idx="34">
                  <c:v>7.5242758696007854</c:v>
                </c:pt>
                <c:pt idx="35">
                  <c:v>7.5440680443502774</c:v>
                </c:pt>
                <c:pt idx="36">
                  <c:v>7.568201724066995</c:v>
                </c:pt>
                <c:pt idx="37">
                  <c:v>7.653212513775344</c:v>
                </c:pt>
                <c:pt idx="38">
                  <c:v>7.6872613462435062</c:v>
                </c:pt>
                <c:pt idx="39">
                  <c:v>7.6901960800285121</c:v>
                </c:pt>
                <c:pt idx="40">
                  <c:v>7.698970004336017</c:v>
                </c:pt>
                <c:pt idx="41">
                  <c:v>7.698970004336017</c:v>
                </c:pt>
                <c:pt idx="42">
                  <c:v>7.7300946602296037</c:v>
                </c:pt>
                <c:pt idx="43">
                  <c:v>7.7403626894942477</c:v>
                </c:pt>
                <c:pt idx="44">
                  <c:v>7.7403626894942477</c:v>
                </c:pt>
                <c:pt idx="45">
                  <c:v>7.7403626894942477</c:v>
                </c:pt>
                <c:pt idx="46">
                  <c:v>7.7413486024758971</c:v>
                </c:pt>
                <c:pt idx="47">
                  <c:v>7.8127947023449051</c:v>
                </c:pt>
                <c:pt idx="48">
                  <c:v>7.8129133566428539</c:v>
                </c:pt>
                <c:pt idx="49">
                  <c:v>7.8450980400142569</c:v>
                </c:pt>
                <c:pt idx="50">
                  <c:v>7.9104545880529944</c:v>
                </c:pt>
                <c:pt idx="51">
                  <c:v>7.9185139398778865</c:v>
                </c:pt>
                <c:pt idx="52">
                  <c:v>7.954242509439327</c:v>
                </c:pt>
                <c:pt idx="53">
                  <c:v>8.0413926851582218</c:v>
                </c:pt>
                <c:pt idx="54">
                  <c:v>8.0971155880449448</c:v>
                </c:pt>
                <c:pt idx="55">
                  <c:v>8.2226925238597897</c:v>
                </c:pt>
                <c:pt idx="56">
                  <c:v>8.2552725051033065</c:v>
                </c:pt>
                <c:pt idx="57">
                  <c:v>8.3979400086720375</c:v>
                </c:pt>
                <c:pt idx="58">
                  <c:v>8.5656366710026965</c:v>
                </c:pt>
                <c:pt idx="59">
                  <c:v>8.5742368427646074</c:v>
                </c:pt>
                <c:pt idx="60">
                  <c:v>8.6020599913279661</c:v>
                </c:pt>
                <c:pt idx="61">
                  <c:v>8.6232492903979008</c:v>
                </c:pt>
                <c:pt idx="62">
                  <c:v>8.6328083994057003</c:v>
                </c:pt>
                <c:pt idx="63">
                  <c:v>8.6374897295125059</c:v>
                </c:pt>
                <c:pt idx="64">
                  <c:v>8.6589648426644352</c:v>
                </c:pt>
                <c:pt idx="65">
                  <c:v>8.6989700043360152</c:v>
                </c:pt>
                <c:pt idx="66">
                  <c:v>8.6989700043360152</c:v>
                </c:pt>
                <c:pt idx="67">
                  <c:v>8.720159303405957</c:v>
                </c:pt>
                <c:pt idx="68">
                  <c:v>8.7403626894942406</c:v>
                </c:pt>
                <c:pt idx="69">
                  <c:v>8.7481880270061989</c:v>
                </c:pt>
                <c:pt idx="70">
                  <c:v>8.7481880270061989</c:v>
                </c:pt>
                <c:pt idx="71">
                  <c:v>8.8388490907372557</c:v>
                </c:pt>
                <c:pt idx="72">
                  <c:v>8.9027072429483844</c:v>
                </c:pt>
                <c:pt idx="73">
                  <c:v>8.9080593518248925</c:v>
                </c:pt>
                <c:pt idx="74">
                  <c:v>8.9576072870600996</c:v>
                </c:pt>
                <c:pt idx="75">
                  <c:v>8.983700005965451</c:v>
                </c:pt>
                <c:pt idx="76">
                  <c:v>9</c:v>
                </c:pt>
                <c:pt idx="77">
                  <c:v>9.0211892990699454</c:v>
                </c:pt>
                <c:pt idx="78">
                  <c:v>9.1139433523068369</c:v>
                </c:pt>
                <c:pt idx="79">
                  <c:v>9.1461280356782382</c:v>
                </c:pt>
                <c:pt idx="80">
                  <c:v>9.1583624920952484</c:v>
                </c:pt>
                <c:pt idx="81">
                  <c:v>9.2041199826559215</c:v>
                </c:pt>
                <c:pt idx="82">
                  <c:v>9.2041199826559215</c:v>
                </c:pt>
                <c:pt idx="83">
                  <c:v>9.2095150145426352</c:v>
                </c:pt>
                <c:pt idx="84">
                  <c:v>9.3765769570565158</c:v>
                </c:pt>
                <c:pt idx="85">
                  <c:v>9.3802112417116028</c:v>
                </c:pt>
                <c:pt idx="86">
                  <c:v>9.424881636631067</c:v>
                </c:pt>
                <c:pt idx="87">
                  <c:v>9.5550944485783234</c:v>
                </c:pt>
                <c:pt idx="88">
                  <c:v>9.5740312677277206</c:v>
                </c:pt>
                <c:pt idx="89">
                  <c:v>9.6627578316815743</c:v>
                </c:pt>
                <c:pt idx="90">
                  <c:v>9.6812412373755841</c:v>
                </c:pt>
                <c:pt idx="91">
                  <c:v>9.6901960800285138</c:v>
                </c:pt>
                <c:pt idx="92">
                  <c:v>9.6989700043360152</c:v>
                </c:pt>
                <c:pt idx="93">
                  <c:v>9.7993405494535786</c:v>
                </c:pt>
                <c:pt idx="94">
                  <c:v>9.8356905714924245</c:v>
                </c:pt>
                <c:pt idx="95">
                  <c:v>9.8692317197309762</c:v>
                </c:pt>
                <c:pt idx="96">
                  <c:v>9.8750612633917001</c:v>
                </c:pt>
                <c:pt idx="97">
                  <c:v>9.8788542710706242</c:v>
                </c:pt>
                <c:pt idx="98">
                  <c:v>9.8846821042060267</c:v>
                </c:pt>
                <c:pt idx="99">
                  <c:v>9.949390006644915</c:v>
                </c:pt>
                <c:pt idx="100">
                  <c:v>10</c:v>
                </c:pt>
                <c:pt idx="101">
                  <c:v>10</c:v>
                </c:pt>
                <c:pt idx="102">
                  <c:v>10.056904851336474</c:v>
                </c:pt>
                <c:pt idx="103">
                  <c:v>10.176091259055685</c:v>
                </c:pt>
                <c:pt idx="104">
                  <c:v>10.205745540942665</c:v>
                </c:pt>
                <c:pt idx="105">
                  <c:v>10.245512667814149</c:v>
                </c:pt>
                <c:pt idx="106">
                  <c:v>10.255272505103306</c:v>
                </c:pt>
                <c:pt idx="107">
                  <c:v>10.301029995663985</c:v>
                </c:pt>
                <c:pt idx="108">
                  <c:v>10.314973347970815</c:v>
                </c:pt>
                <c:pt idx="109">
                  <c:v>10.357934847000458</c:v>
                </c:pt>
                <c:pt idx="110">
                  <c:v>10.367728546086976</c:v>
                </c:pt>
                <c:pt idx="111">
                  <c:v>10.477121254719664</c:v>
                </c:pt>
                <c:pt idx="112">
                  <c:v>10.496929648073216</c:v>
                </c:pt>
                <c:pt idx="113">
                  <c:v>10.518513939877888</c:v>
                </c:pt>
                <c:pt idx="114">
                  <c:v>10.574031267727722</c:v>
                </c:pt>
                <c:pt idx="115">
                  <c:v>10.583198773968622</c:v>
                </c:pt>
                <c:pt idx="116">
                  <c:v>10.671882007306126</c:v>
                </c:pt>
                <c:pt idx="117">
                  <c:v>10.675778341674082</c:v>
                </c:pt>
                <c:pt idx="118">
                  <c:v>10.740362689494241</c:v>
                </c:pt>
                <c:pt idx="119">
                  <c:v>10.778151250383644</c:v>
                </c:pt>
                <c:pt idx="120">
                  <c:v>10.792391689498253</c:v>
                </c:pt>
                <c:pt idx="121">
                  <c:v>10.836423320325277</c:v>
                </c:pt>
                <c:pt idx="122">
                  <c:v>10.91009054559407</c:v>
                </c:pt>
                <c:pt idx="123">
                  <c:v>11.00860017176192</c:v>
                </c:pt>
                <c:pt idx="124">
                  <c:v>11.029383777685213</c:v>
                </c:pt>
                <c:pt idx="125">
                  <c:v>11.079181246047629</c:v>
                </c:pt>
                <c:pt idx="126">
                  <c:v>11.086715663944883</c:v>
                </c:pt>
                <c:pt idx="127">
                  <c:v>11.096199347095736</c:v>
                </c:pt>
                <c:pt idx="128">
                  <c:v>11.136720567156402</c:v>
                </c:pt>
                <c:pt idx="129">
                  <c:v>11.146128035678238</c:v>
                </c:pt>
                <c:pt idx="130">
                  <c:v>11.195496221825577</c:v>
                </c:pt>
                <c:pt idx="131">
                  <c:v>11.255272505103306</c:v>
                </c:pt>
                <c:pt idx="132">
                  <c:v>11.304619762853118</c:v>
                </c:pt>
                <c:pt idx="133">
                  <c:v>11.361727836017597</c:v>
                </c:pt>
                <c:pt idx="134">
                  <c:v>11.478566495593842</c:v>
                </c:pt>
                <c:pt idx="135">
                  <c:v>11.488550716500448</c:v>
                </c:pt>
                <c:pt idx="136">
                  <c:v>11.556302500767295</c:v>
                </c:pt>
                <c:pt idx="137">
                  <c:v>11.701567985055924</c:v>
                </c:pt>
                <c:pt idx="138">
                  <c:v>12.073351702386901</c:v>
                </c:pt>
                <c:pt idx="139">
                  <c:v>12.096910013008056</c:v>
                </c:pt>
                <c:pt idx="140">
                  <c:v>12.103119253545717</c:v>
                </c:pt>
                <c:pt idx="141">
                  <c:v>12.167317334748175</c:v>
                </c:pt>
                <c:pt idx="142">
                  <c:v>12.255272505103306</c:v>
                </c:pt>
                <c:pt idx="143">
                  <c:v>12.285741738602267</c:v>
                </c:pt>
                <c:pt idx="144">
                  <c:v>12.323245873936807</c:v>
                </c:pt>
                <c:pt idx="145">
                  <c:v>12.366724041350885</c:v>
                </c:pt>
                <c:pt idx="146">
                  <c:v>12.517169496267121</c:v>
                </c:pt>
                <c:pt idx="147">
                  <c:v>12.609594409225224</c:v>
                </c:pt>
                <c:pt idx="148">
                  <c:v>13.167317334748175</c:v>
                </c:pt>
                <c:pt idx="149">
                  <c:v>13.204119982655921</c:v>
                </c:pt>
                <c:pt idx="150">
                  <c:v>13.397940008672037</c:v>
                </c:pt>
                <c:pt idx="151">
                  <c:v>14.117271295655762</c:v>
                </c:pt>
                <c:pt idx="152">
                  <c:v>15.269512944217919</c:v>
                </c:pt>
              </c:numCache>
            </c:numRef>
          </c:val>
          <c:smooth val="0"/>
        </c:ser>
        <c:ser>
          <c:idx val="7"/>
          <c:order val="1"/>
          <c:tx>
            <c:v>THI_Capacity+THI_Toxicity</c:v>
          </c:tx>
          <c:spPr>
            <a:ln w="25400">
              <a:solidFill>
                <a:schemeClr val="tx1"/>
              </a:solidFill>
            </a:ln>
          </c:spPr>
          <c:marker>
            <c:symbol val="none"/>
          </c:marker>
          <c:val>
            <c:numRef>
              <c:f>'THI Evaluation'!$Z$7:$Z$159</c:f>
              <c:numCache>
                <c:formatCode>0.00</c:formatCode>
                <c:ptCount val="153"/>
                <c:pt idx="0">
                  <c:v>3.1760912590556813</c:v>
                </c:pt>
                <c:pt idx="1">
                  <c:v>3.2041199826559255</c:v>
                </c:pt>
                <c:pt idx="2">
                  <c:v>3.255272505103306</c:v>
                </c:pt>
                <c:pt idx="3">
                  <c:v>3.255272505103306</c:v>
                </c:pt>
                <c:pt idx="4">
                  <c:v>3.6020599913279625</c:v>
                </c:pt>
                <c:pt idx="5">
                  <c:v>3.7242758696007887</c:v>
                </c:pt>
                <c:pt idx="6">
                  <c:v>3.7403626894942437</c:v>
                </c:pt>
                <c:pt idx="7">
                  <c:v>3.8260748027008264</c:v>
                </c:pt>
                <c:pt idx="8">
                  <c:v>3.8450980400142569</c:v>
                </c:pt>
                <c:pt idx="9">
                  <c:v>3.8450980400142569</c:v>
                </c:pt>
                <c:pt idx="10">
                  <c:v>3.9542425094393239</c:v>
                </c:pt>
                <c:pt idx="11">
                  <c:v>4.0043213737826422</c:v>
                </c:pt>
                <c:pt idx="12">
                  <c:v>4.1003705451175625</c:v>
                </c:pt>
                <c:pt idx="13">
                  <c:v>4.1760912590556805</c:v>
                </c:pt>
                <c:pt idx="14">
                  <c:v>4.2900346113625165</c:v>
                </c:pt>
                <c:pt idx="15">
                  <c:v>4.301029995663983</c:v>
                </c:pt>
                <c:pt idx="16">
                  <c:v>4.4913616938342775</c:v>
                </c:pt>
                <c:pt idx="17">
                  <c:v>4.5051499783199045</c:v>
                </c:pt>
                <c:pt idx="18">
                  <c:v>4.5563025007672868</c:v>
                </c:pt>
                <c:pt idx="19">
                  <c:v>3.6042260530844699</c:v>
                </c:pt>
                <c:pt idx="20">
                  <c:v>5.2787536009528324</c:v>
                </c:pt>
                <c:pt idx="21">
                  <c:v>5.1139433523068369</c:v>
                </c:pt>
                <c:pt idx="22">
                  <c:v>4.2787536009528324</c:v>
                </c:pt>
                <c:pt idx="23">
                  <c:v>5.1546521688368072</c:v>
                </c:pt>
                <c:pt idx="24">
                  <c:v>4.3222192947339195</c:v>
                </c:pt>
                <c:pt idx="25">
                  <c:v>5.2121876044039563</c:v>
                </c:pt>
                <c:pt idx="26">
                  <c:v>5.2552725051033091</c:v>
                </c:pt>
                <c:pt idx="27">
                  <c:v>4.3979400086720375</c:v>
                </c:pt>
                <c:pt idx="28">
                  <c:v>4.4149733479708164</c:v>
                </c:pt>
                <c:pt idx="29">
                  <c:v>5.2878017299302273</c:v>
                </c:pt>
                <c:pt idx="30">
                  <c:v>5.3424226808222084</c:v>
                </c:pt>
                <c:pt idx="31">
                  <c:v>4.4345689040342009</c:v>
                </c:pt>
                <c:pt idx="32">
                  <c:v>4.4771212547196644</c:v>
                </c:pt>
                <c:pt idx="33">
                  <c:v>4.7242758696007856</c:v>
                </c:pt>
                <c:pt idx="34">
                  <c:v>4.7242758696007856</c:v>
                </c:pt>
                <c:pt idx="35">
                  <c:v>4.5440680443502774</c:v>
                </c:pt>
                <c:pt idx="36">
                  <c:v>5.568201724066995</c:v>
                </c:pt>
                <c:pt idx="37">
                  <c:v>4.653212513775344</c:v>
                </c:pt>
                <c:pt idx="38">
                  <c:v>5.6872613462435062</c:v>
                </c:pt>
                <c:pt idx="39">
                  <c:v>5.6901960800285121</c:v>
                </c:pt>
                <c:pt idx="40">
                  <c:v>4.698970004336017</c:v>
                </c:pt>
                <c:pt idx="41">
                  <c:v>5.698970004336017</c:v>
                </c:pt>
                <c:pt idx="42">
                  <c:v>5.7634279935629387</c:v>
                </c:pt>
                <c:pt idx="43">
                  <c:v>5.7403626894942477</c:v>
                </c:pt>
                <c:pt idx="44">
                  <c:v>4.7403626894942477</c:v>
                </c:pt>
                <c:pt idx="45">
                  <c:v>6.7403626894942477</c:v>
                </c:pt>
                <c:pt idx="46">
                  <c:v>4.7413486024758971</c:v>
                </c:pt>
                <c:pt idx="47">
                  <c:v>5.1461280356782382</c:v>
                </c:pt>
                <c:pt idx="48">
                  <c:v>5.8129133566428539</c:v>
                </c:pt>
                <c:pt idx="49">
                  <c:v>4.8450980400142569</c:v>
                </c:pt>
                <c:pt idx="50">
                  <c:v>5.4771212547196644</c:v>
                </c:pt>
                <c:pt idx="51">
                  <c:v>6.5185139398778853</c:v>
                </c:pt>
                <c:pt idx="52">
                  <c:v>4.954242509439327</c:v>
                </c:pt>
                <c:pt idx="53">
                  <c:v>5.0413926851582289</c:v>
                </c:pt>
                <c:pt idx="54">
                  <c:v>5.2304489213782759</c:v>
                </c:pt>
                <c:pt idx="55">
                  <c:v>5.3560258571931225</c:v>
                </c:pt>
                <c:pt idx="56">
                  <c:v>6.2552725051033091</c:v>
                </c:pt>
                <c:pt idx="57">
                  <c:v>5.3979400086720375</c:v>
                </c:pt>
                <c:pt idx="58">
                  <c:v>6.698970004336017</c:v>
                </c:pt>
                <c:pt idx="59">
                  <c:v>5.7075701760979349</c:v>
                </c:pt>
                <c:pt idx="60">
                  <c:v>6.6020599913279625</c:v>
                </c:pt>
                <c:pt idx="61">
                  <c:v>6.6232492903979008</c:v>
                </c:pt>
                <c:pt idx="62">
                  <c:v>5.9661417327390334</c:v>
                </c:pt>
                <c:pt idx="63">
                  <c:v>6.6374897295125095</c:v>
                </c:pt>
                <c:pt idx="64">
                  <c:v>5.6589648426644334</c:v>
                </c:pt>
                <c:pt idx="65">
                  <c:v>5.698970004336017</c:v>
                </c:pt>
                <c:pt idx="66">
                  <c:v>6.698970004336017</c:v>
                </c:pt>
                <c:pt idx="67">
                  <c:v>6.7201593034059552</c:v>
                </c:pt>
                <c:pt idx="68">
                  <c:v>5.7403626894942477</c:v>
                </c:pt>
                <c:pt idx="69">
                  <c:v>5.7481880270061989</c:v>
                </c:pt>
                <c:pt idx="70">
                  <c:v>5.7481880270061989</c:v>
                </c:pt>
                <c:pt idx="71">
                  <c:v>5.8388490907372574</c:v>
                </c:pt>
                <c:pt idx="72">
                  <c:v>6.5693739096150461</c:v>
                </c:pt>
                <c:pt idx="73">
                  <c:v>7.0413926851582289</c:v>
                </c:pt>
                <c:pt idx="74">
                  <c:v>6.9576072870600951</c:v>
                </c:pt>
                <c:pt idx="75">
                  <c:v>6.0170333392987789</c:v>
                </c:pt>
                <c:pt idx="76">
                  <c:v>6</c:v>
                </c:pt>
                <c:pt idx="77">
                  <c:v>7.0211892990699365</c:v>
                </c:pt>
                <c:pt idx="78">
                  <c:v>6.1139433523068369</c:v>
                </c:pt>
                <c:pt idx="79">
                  <c:v>6.1461280356782382</c:v>
                </c:pt>
                <c:pt idx="80">
                  <c:v>6.1583624920952493</c:v>
                </c:pt>
                <c:pt idx="81">
                  <c:v>7.204119982655925</c:v>
                </c:pt>
                <c:pt idx="82">
                  <c:v>7.204119982655925</c:v>
                </c:pt>
                <c:pt idx="83">
                  <c:v>6.2095150145426325</c:v>
                </c:pt>
                <c:pt idx="84">
                  <c:v>7.3765769570565096</c:v>
                </c:pt>
                <c:pt idx="85">
                  <c:v>6.3802112417116064</c:v>
                </c:pt>
                <c:pt idx="86">
                  <c:v>7.4248816366310653</c:v>
                </c:pt>
                <c:pt idx="87">
                  <c:v>7.5550944485783171</c:v>
                </c:pt>
                <c:pt idx="88">
                  <c:v>7.5740312677277153</c:v>
                </c:pt>
                <c:pt idx="89">
                  <c:v>7.6627578316815717</c:v>
                </c:pt>
                <c:pt idx="90">
                  <c:v>8.6812412373755841</c:v>
                </c:pt>
                <c:pt idx="91">
                  <c:v>6.6901960800285121</c:v>
                </c:pt>
                <c:pt idx="92">
                  <c:v>7.698970004336017</c:v>
                </c:pt>
                <c:pt idx="93">
                  <c:v>8.7993405494535786</c:v>
                </c:pt>
                <c:pt idx="94">
                  <c:v>6.8356905714924254</c:v>
                </c:pt>
                <c:pt idx="95">
                  <c:v>7.8692317197309762</c:v>
                </c:pt>
                <c:pt idx="96">
                  <c:v>7.8750612633917001</c:v>
                </c:pt>
                <c:pt idx="97">
                  <c:v>7.2121876044039563</c:v>
                </c:pt>
                <c:pt idx="98">
                  <c:v>7.8846821042060267</c:v>
                </c:pt>
                <c:pt idx="99">
                  <c:v>6.9493900066449124</c:v>
                </c:pt>
                <c:pt idx="100">
                  <c:v>7</c:v>
                </c:pt>
                <c:pt idx="101">
                  <c:v>7</c:v>
                </c:pt>
                <c:pt idx="102">
                  <c:v>7.0569048513364692</c:v>
                </c:pt>
                <c:pt idx="103">
                  <c:v>8.1760912590556849</c:v>
                </c:pt>
                <c:pt idx="104">
                  <c:v>7.2057455409426634</c:v>
                </c:pt>
                <c:pt idx="105">
                  <c:v>8.2455126678141486</c:v>
                </c:pt>
                <c:pt idx="106">
                  <c:v>7.2552725051033091</c:v>
                </c:pt>
                <c:pt idx="107">
                  <c:v>7.301029995663983</c:v>
                </c:pt>
                <c:pt idx="108">
                  <c:v>7.4149733479708164</c:v>
                </c:pt>
                <c:pt idx="109">
                  <c:v>7.3579348470004478</c:v>
                </c:pt>
                <c:pt idx="110">
                  <c:v>7.3677285460869726</c:v>
                </c:pt>
                <c:pt idx="111">
                  <c:v>8.4771212547196626</c:v>
                </c:pt>
                <c:pt idx="112">
                  <c:v>7.4969296480732153</c:v>
                </c:pt>
                <c:pt idx="113">
                  <c:v>7.5185139398778853</c:v>
                </c:pt>
                <c:pt idx="114">
                  <c:v>7.5740312677277153</c:v>
                </c:pt>
                <c:pt idx="115">
                  <c:v>6.5831987739686246</c:v>
                </c:pt>
                <c:pt idx="116">
                  <c:v>9.0718820073061277</c:v>
                </c:pt>
                <c:pt idx="117">
                  <c:v>8.6757783416740839</c:v>
                </c:pt>
                <c:pt idx="118">
                  <c:v>8.7403626894942406</c:v>
                </c:pt>
                <c:pt idx="119">
                  <c:v>8.7781512503836456</c:v>
                </c:pt>
                <c:pt idx="120">
                  <c:v>7.7923916894982526</c:v>
                </c:pt>
                <c:pt idx="121">
                  <c:v>8.9030899869919473</c:v>
                </c:pt>
                <c:pt idx="122">
                  <c:v>7.9100905455940698</c:v>
                </c:pt>
                <c:pt idx="123">
                  <c:v>9.0086001717619197</c:v>
                </c:pt>
                <c:pt idx="124">
                  <c:v>7.0293837776852079</c:v>
                </c:pt>
                <c:pt idx="125">
                  <c:v>9.0791812460476287</c:v>
                </c:pt>
                <c:pt idx="126">
                  <c:v>8.0867156639448829</c:v>
                </c:pt>
                <c:pt idx="127">
                  <c:v>8.3961993470957363</c:v>
                </c:pt>
                <c:pt idx="128">
                  <c:v>9.1367205671564022</c:v>
                </c:pt>
                <c:pt idx="129">
                  <c:v>7.1461280356782382</c:v>
                </c:pt>
                <c:pt idx="130">
                  <c:v>8.5954962218255773</c:v>
                </c:pt>
                <c:pt idx="131">
                  <c:v>9.2552725051033065</c:v>
                </c:pt>
                <c:pt idx="132">
                  <c:v>8.3046197628531182</c:v>
                </c:pt>
                <c:pt idx="133">
                  <c:v>9.3617278360175948</c:v>
                </c:pt>
                <c:pt idx="134">
                  <c:v>9.4785664955938422</c:v>
                </c:pt>
                <c:pt idx="135">
                  <c:v>6.4885507165004421</c:v>
                </c:pt>
                <c:pt idx="136">
                  <c:v>7.5563025007672868</c:v>
                </c:pt>
                <c:pt idx="137">
                  <c:v>8.7015679850559238</c:v>
                </c:pt>
                <c:pt idx="138">
                  <c:v>10.073351702386901</c:v>
                </c:pt>
                <c:pt idx="139">
                  <c:v>11.096910013008056</c:v>
                </c:pt>
                <c:pt idx="140">
                  <c:v>9.1031192535457173</c:v>
                </c:pt>
                <c:pt idx="141">
                  <c:v>10.167317334748175</c:v>
                </c:pt>
                <c:pt idx="142">
                  <c:v>9.2552725051033065</c:v>
                </c:pt>
                <c:pt idx="143">
                  <c:v>9.6857417386022675</c:v>
                </c:pt>
                <c:pt idx="144">
                  <c:v>9.423245873936807</c:v>
                </c:pt>
                <c:pt idx="145">
                  <c:v>7.5333907080175511</c:v>
                </c:pt>
                <c:pt idx="146">
                  <c:v>11.517169496267121</c:v>
                </c:pt>
                <c:pt idx="147">
                  <c:v>10.609594409225224</c:v>
                </c:pt>
                <c:pt idx="148">
                  <c:v>10.167317334748175</c:v>
                </c:pt>
                <c:pt idx="149">
                  <c:v>10.204119982655921</c:v>
                </c:pt>
                <c:pt idx="150">
                  <c:v>10.397940008672037</c:v>
                </c:pt>
                <c:pt idx="151">
                  <c:v>9.1172712956557618</c:v>
                </c:pt>
                <c:pt idx="152">
                  <c:v>10.269512944217919</c:v>
                </c:pt>
              </c:numCache>
            </c:numRef>
          </c:val>
          <c:smooth val="0"/>
        </c:ser>
        <c:ser>
          <c:idx val="0"/>
          <c:order val="2"/>
          <c:tx>
            <c:v>THI_Capacity</c:v>
          </c:tx>
          <c:spPr>
            <a:ln w="25400">
              <a:solidFill>
                <a:schemeClr val="tx1"/>
              </a:solidFill>
              <a:prstDash val="dash"/>
            </a:ln>
          </c:spPr>
          <c:marker>
            <c:symbol val="none"/>
          </c:marker>
          <c:val>
            <c:numRef>
              <c:f>'THI Evaluation'!$Q$7:$Q$159</c:f>
              <c:numCache>
                <c:formatCode>0.00</c:formatCode>
                <c:ptCount val="153"/>
                <c:pt idx="0">
                  <c:v>3.1760912590556813</c:v>
                </c:pt>
                <c:pt idx="1">
                  <c:v>3.2041199826559255</c:v>
                </c:pt>
                <c:pt idx="2">
                  <c:v>3.255272505103306</c:v>
                </c:pt>
                <c:pt idx="3">
                  <c:v>3.255272505103306</c:v>
                </c:pt>
                <c:pt idx="4">
                  <c:v>3.6020599913279625</c:v>
                </c:pt>
                <c:pt idx="5">
                  <c:v>3.7242758696007887</c:v>
                </c:pt>
                <c:pt idx="6">
                  <c:v>3.7403626894942437</c:v>
                </c:pt>
                <c:pt idx="7">
                  <c:v>3.8260748027008264</c:v>
                </c:pt>
                <c:pt idx="8">
                  <c:v>3.8450980400142569</c:v>
                </c:pt>
                <c:pt idx="9">
                  <c:v>3.8450980400142569</c:v>
                </c:pt>
                <c:pt idx="10">
                  <c:v>3.9542425094393239</c:v>
                </c:pt>
                <c:pt idx="11">
                  <c:v>4.0043213737826422</c:v>
                </c:pt>
                <c:pt idx="12">
                  <c:v>4.1003705451175625</c:v>
                </c:pt>
                <c:pt idx="13">
                  <c:v>4.1760912590556805</c:v>
                </c:pt>
                <c:pt idx="14">
                  <c:v>4.2900346113625165</c:v>
                </c:pt>
                <c:pt idx="15">
                  <c:v>4.301029995663983</c:v>
                </c:pt>
                <c:pt idx="16">
                  <c:v>4.4913616938342775</c:v>
                </c:pt>
                <c:pt idx="17">
                  <c:v>4.5051499783199045</c:v>
                </c:pt>
                <c:pt idx="18">
                  <c:v>4.5563025007672868</c:v>
                </c:pt>
                <c:pt idx="19">
                  <c:v>3.6042260530844699</c:v>
                </c:pt>
                <c:pt idx="20">
                  <c:v>5.2787536009528324</c:v>
                </c:pt>
                <c:pt idx="21">
                  <c:v>4.1139433523068369</c:v>
                </c:pt>
                <c:pt idx="22">
                  <c:v>4.2787536009528324</c:v>
                </c:pt>
                <c:pt idx="23">
                  <c:v>5.1546521688368072</c:v>
                </c:pt>
                <c:pt idx="24">
                  <c:v>4.3222192947339195</c:v>
                </c:pt>
                <c:pt idx="25">
                  <c:v>5.2121876044039563</c:v>
                </c:pt>
                <c:pt idx="26">
                  <c:v>5.2552725051033091</c:v>
                </c:pt>
                <c:pt idx="27">
                  <c:v>4.3979400086720375</c:v>
                </c:pt>
                <c:pt idx="28">
                  <c:v>4.4149733479708164</c:v>
                </c:pt>
                <c:pt idx="29">
                  <c:v>5.2878017299302273</c:v>
                </c:pt>
                <c:pt idx="30">
                  <c:v>4.3424226808222084</c:v>
                </c:pt>
                <c:pt idx="31">
                  <c:v>4.4345689040342009</c:v>
                </c:pt>
                <c:pt idx="32">
                  <c:v>4.4771212547196644</c:v>
                </c:pt>
                <c:pt idx="33">
                  <c:v>4.7242758696007856</c:v>
                </c:pt>
                <c:pt idx="34">
                  <c:v>4.7242758696007856</c:v>
                </c:pt>
                <c:pt idx="35">
                  <c:v>4.5440680443502774</c:v>
                </c:pt>
                <c:pt idx="36">
                  <c:v>4.568201724066995</c:v>
                </c:pt>
                <c:pt idx="37">
                  <c:v>4.653212513775344</c:v>
                </c:pt>
                <c:pt idx="38">
                  <c:v>5.6872613462435062</c:v>
                </c:pt>
                <c:pt idx="39">
                  <c:v>4.6901960800285121</c:v>
                </c:pt>
                <c:pt idx="40">
                  <c:v>4.698970004336017</c:v>
                </c:pt>
                <c:pt idx="41">
                  <c:v>3.6989700043360192</c:v>
                </c:pt>
                <c:pt idx="42">
                  <c:v>5.7634279935629387</c:v>
                </c:pt>
                <c:pt idx="43">
                  <c:v>5.7403626894942477</c:v>
                </c:pt>
                <c:pt idx="44">
                  <c:v>4.7403626894942477</c:v>
                </c:pt>
                <c:pt idx="45">
                  <c:v>4.7403626894942477</c:v>
                </c:pt>
                <c:pt idx="46">
                  <c:v>4.7413486024758971</c:v>
                </c:pt>
                <c:pt idx="47">
                  <c:v>5.1461280356782382</c:v>
                </c:pt>
                <c:pt idx="48">
                  <c:v>5.8129133566428539</c:v>
                </c:pt>
                <c:pt idx="49">
                  <c:v>3.8450980400142569</c:v>
                </c:pt>
                <c:pt idx="50">
                  <c:v>5.4771212547196644</c:v>
                </c:pt>
                <c:pt idx="51">
                  <c:v>5.5185139398778853</c:v>
                </c:pt>
                <c:pt idx="52">
                  <c:v>4.954242509439327</c:v>
                </c:pt>
                <c:pt idx="53">
                  <c:v>4.0413926851582289</c:v>
                </c:pt>
                <c:pt idx="54">
                  <c:v>5.2304489213782759</c:v>
                </c:pt>
                <c:pt idx="55">
                  <c:v>5.3560258571931225</c:v>
                </c:pt>
                <c:pt idx="56">
                  <c:v>5.2552725051033091</c:v>
                </c:pt>
                <c:pt idx="57">
                  <c:v>4.3979400086720375</c:v>
                </c:pt>
                <c:pt idx="58">
                  <c:v>5.698970004336017</c:v>
                </c:pt>
                <c:pt idx="59">
                  <c:v>5.7075701760979349</c:v>
                </c:pt>
                <c:pt idx="60">
                  <c:v>4.6020599913279625</c:v>
                </c:pt>
                <c:pt idx="61">
                  <c:v>5.6232492903979008</c:v>
                </c:pt>
                <c:pt idx="62">
                  <c:v>5.9661417327390334</c:v>
                </c:pt>
                <c:pt idx="63">
                  <c:v>5.6374897295125095</c:v>
                </c:pt>
                <c:pt idx="64">
                  <c:v>5.6589648426644334</c:v>
                </c:pt>
                <c:pt idx="65">
                  <c:v>5.698970004336017</c:v>
                </c:pt>
                <c:pt idx="66">
                  <c:v>4.698970004336017</c:v>
                </c:pt>
                <c:pt idx="67">
                  <c:v>5.7201593034059552</c:v>
                </c:pt>
                <c:pt idx="68">
                  <c:v>4.7403626894942477</c:v>
                </c:pt>
                <c:pt idx="69">
                  <c:v>5.7481880270061989</c:v>
                </c:pt>
                <c:pt idx="70">
                  <c:v>4.7481880270061989</c:v>
                </c:pt>
                <c:pt idx="71">
                  <c:v>5.8388490907372574</c:v>
                </c:pt>
                <c:pt idx="72">
                  <c:v>5.5693739096150461</c:v>
                </c:pt>
                <c:pt idx="73">
                  <c:v>6.0413926851582289</c:v>
                </c:pt>
                <c:pt idx="74">
                  <c:v>5.9576072870600951</c:v>
                </c:pt>
                <c:pt idx="75">
                  <c:v>6.0170333392987789</c:v>
                </c:pt>
                <c:pt idx="76">
                  <c:v>6</c:v>
                </c:pt>
                <c:pt idx="77">
                  <c:v>7.0211892990699365</c:v>
                </c:pt>
                <c:pt idx="78">
                  <c:v>6.1139433523068369</c:v>
                </c:pt>
                <c:pt idx="79">
                  <c:v>6.1461280356782382</c:v>
                </c:pt>
                <c:pt idx="80">
                  <c:v>6.1583624920952493</c:v>
                </c:pt>
                <c:pt idx="81">
                  <c:v>6.204119982655925</c:v>
                </c:pt>
                <c:pt idx="82">
                  <c:v>7.204119982655925</c:v>
                </c:pt>
                <c:pt idx="83">
                  <c:v>6.2095150145426325</c:v>
                </c:pt>
                <c:pt idx="84">
                  <c:v>6.3765769570565096</c:v>
                </c:pt>
                <c:pt idx="85">
                  <c:v>5.3802112417116064</c:v>
                </c:pt>
                <c:pt idx="86">
                  <c:v>6.4248816366310653</c:v>
                </c:pt>
                <c:pt idx="87">
                  <c:v>7.5550944485783171</c:v>
                </c:pt>
                <c:pt idx="88">
                  <c:v>6.5740312677277153</c:v>
                </c:pt>
                <c:pt idx="89">
                  <c:v>4.6627578316815717</c:v>
                </c:pt>
                <c:pt idx="90">
                  <c:v>6.6812412373755876</c:v>
                </c:pt>
                <c:pt idx="91">
                  <c:v>6.6901960800285121</c:v>
                </c:pt>
                <c:pt idx="92">
                  <c:v>7.698970004336017</c:v>
                </c:pt>
                <c:pt idx="93">
                  <c:v>6.7993405494535821</c:v>
                </c:pt>
                <c:pt idx="94">
                  <c:v>5.8356905714924254</c:v>
                </c:pt>
                <c:pt idx="95">
                  <c:v>7.8692317197309762</c:v>
                </c:pt>
                <c:pt idx="96">
                  <c:v>7.8750612633917001</c:v>
                </c:pt>
                <c:pt idx="97">
                  <c:v>6.2121876044039563</c:v>
                </c:pt>
                <c:pt idx="98">
                  <c:v>6.8846821042060267</c:v>
                </c:pt>
                <c:pt idx="99">
                  <c:v>5.9493900066449124</c:v>
                </c:pt>
                <c:pt idx="100">
                  <c:v>6</c:v>
                </c:pt>
                <c:pt idx="101">
                  <c:v>7</c:v>
                </c:pt>
                <c:pt idx="102">
                  <c:v>6.0569048513364692</c:v>
                </c:pt>
                <c:pt idx="103">
                  <c:v>6.1760912590556805</c:v>
                </c:pt>
                <c:pt idx="104">
                  <c:v>6.2057455409426634</c:v>
                </c:pt>
                <c:pt idx="105">
                  <c:v>6.2455126678141495</c:v>
                </c:pt>
                <c:pt idx="106">
                  <c:v>6.2552725051033091</c:v>
                </c:pt>
                <c:pt idx="107">
                  <c:v>6.301029995663983</c:v>
                </c:pt>
                <c:pt idx="108">
                  <c:v>6.4149733479708164</c:v>
                </c:pt>
                <c:pt idx="109">
                  <c:v>7.3579348470004478</c:v>
                </c:pt>
                <c:pt idx="110">
                  <c:v>6.3677285460869726</c:v>
                </c:pt>
                <c:pt idx="111">
                  <c:v>6.4771212547196644</c:v>
                </c:pt>
                <c:pt idx="112">
                  <c:v>6.4969296480732153</c:v>
                </c:pt>
                <c:pt idx="113">
                  <c:v>7.5185139398778853</c:v>
                </c:pt>
                <c:pt idx="114">
                  <c:v>6.5740312677277153</c:v>
                </c:pt>
                <c:pt idx="115">
                  <c:v>5.5831987739686246</c:v>
                </c:pt>
                <c:pt idx="116">
                  <c:v>6.0718820073061268</c:v>
                </c:pt>
                <c:pt idx="117">
                  <c:v>5.6757783416740866</c:v>
                </c:pt>
                <c:pt idx="118">
                  <c:v>6.7403626894942477</c:v>
                </c:pt>
                <c:pt idx="119">
                  <c:v>5.7781512503836439</c:v>
                </c:pt>
                <c:pt idx="120">
                  <c:v>6.7923916894982526</c:v>
                </c:pt>
                <c:pt idx="121">
                  <c:v>6.9030899869919438</c:v>
                </c:pt>
                <c:pt idx="122">
                  <c:v>6.9100905455940698</c:v>
                </c:pt>
                <c:pt idx="123">
                  <c:v>6.008600171761918</c:v>
                </c:pt>
                <c:pt idx="124">
                  <c:v>7.0293837776852079</c:v>
                </c:pt>
                <c:pt idx="125">
                  <c:v>7.0791812460476251</c:v>
                </c:pt>
                <c:pt idx="126">
                  <c:v>6.0867156639448821</c:v>
                </c:pt>
                <c:pt idx="127">
                  <c:v>6.3961993470957355</c:v>
                </c:pt>
                <c:pt idx="128">
                  <c:v>7.1367205671564049</c:v>
                </c:pt>
                <c:pt idx="129">
                  <c:v>7.1461280356782382</c:v>
                </c:pt>
                <c:pt idx="130">
                  <c:v>6.5954962218255719</c:v>
                </c:pt>
                <c:pt idx="131">
                  <c:v>6.2552725051033091</c:v>
                </c:pt>
                <c:pt idx="132">
                  <c:v>7.3046197628531226</c:v>
                </c:pt>
                <c:pt idx="133">
                  <c:v>6.3617278360175895</c:v>
                </c:pt>
                <c:pt idx="134">
                  <c:v>7.4785664955938476</c:v>
                </c:pt>
                <c:pt idx="135">
                  <c:v>5.4885507165004421</c:v>
                </c:pt>
                <c:pt idx="136">
                  <c:v>6.5563025007672868</c:v>
                </c:pt>
                <c:pt idx="137">
                  <c:v>6.7015679850559291</c:v>
                </c:pt>
                <c:pt idx="138">
                  <c:v>7.0733517023869013</c:v>
                </c:pt>
                <c:pt idx="139">
                  <c:v>8.0969100130080562</c:v>
                </c:pt>
                <c:pt idx="140">
                  <c:v>7.1031192535457102</c:v>
                </c:pt>
                <c:pt idx="141">
                  <c:v>7.1673173347481756</c:v>
                </c:pt>
                <c:pt idx="142">
                  <c:v>6.2552725051033091</c:v>
                </c:pt>
                <c:pt idx="143">
                  <c:v>6.6857417386022657</c:v>
                </c:pt>
                <c:pt idx="144">
                  <c:v>6.4232458739368079</c:v>
                </c:pt>
                <c:pt idx="145">
                  <c:v>6.5333907080175511</c:v>
                </c:pt>
                <c:pt idx="146">
                  <c:v>8.5171694962671207</c:v>
                </c:pt>
                <c:pt idx="147">
                  <c:v>7.6095944092252186</c:v>
                </c:pt>
                <c:pt idx="148">
                  <c:v>7.1673173347481756</c:v>
                </c:pt>
                <c:pt idx="149">
                  <c:v>7.204119982655925</c:v>
                </c:pt>
                <c:pt idx="150">
                  <c:v>7.3979400086720375</c:v>
                </c:pt>
                <c:pt idx="151">
                  <c:v>7.1172712956557644</c:v>
                </c:pt>
                <c:pt idx="152">
                  <c:v>7.2695129442179143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339840"/>
        <c:axId val="122963648"/>
      </c:lineChart>
      <c:catAx>
        <c:axId val="8233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Times New Roman" pitchFamily="18" charset="0"/>
              </a:defRPr>
            </a:pPr>
            <a:endParaRPr lang="ru-RU"/>
          </a:p>
        </c:txPr>
        <c:crossAx val="12296364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22963648"/>
        <c:scaling>
          <c:orientation val="minMax"/>
          <c:max val="16"/>
          <c:min val="0"/>
        </c:scaling>
        <c:delete val="0"/>
        <c:axPos val="l"/>
        <c:majorGridlines>
          <c:spPr>
            <a:ln>
              <a:solidFill>
                <a:srgbClr val="808080"/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 sz="1600" b="1">
                    <a:latin typeface="+mn-lt"/>
                    <a:cs typeface="Times New Roman" pitchFamily="18" charset="0"/>
                  </a:defRPr>
                </a:pPr>
                <a:r>
                  <a:rPr lang="ru-RU" sz="1600" b="1" dirty="0" smtClean="0">
                    <a:latin typeface="+mn-lt"/>
                    <a:cs typeface="Times New Roman" pitchFamily="18" charset="0"/>
                  </a:rPr>
                  <a:t>ИОХ</a:t>
                </a:r>
                <a:endParaRPr lang="ru-RU" sz="1600" b="1" dirty="0">
                  <a:latin typeface="+mn-lt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3.3965154644448537E-4"/>
              <c:y val="0.38452072244498087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Times New Roman" pitchFamily="18" charset="0"/>
              </a:defRPr>
            </a:pPr>
            <a:endParaRPr lang="ru-RU"/>
          </a:p>
        </c:txPr>
        <c:crossAx val="82339840"/>
        <c:crosses val="autoZero"/>
        <c:crossBetween val="between"/>
        <c:majorUnit val="2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8.0401728944842224E-2"/>
          <c:y val="0.91751412429378532"/>
          <c:w val="0.70164435029377714"/>
          <c:h val="5.084745762711864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+mn-lt"/>
              <a:ea typeface="Arial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894890927369055"/>
          <c:y val="0.16089020620403457"/>
          <c:w val="0.44452367994467212"/>
          <c:h val="0.58931751432956725"/>
        </c:manualLayout>
      </c:layout>
      <c:radarChart>
        <c:radarStyle val="marker"/>
        <c:varyColors val="0"/>
        <c:ser>
          <c:idx val="1"/>
          <c:order val="0"/>
          <c:tx>
            <c:v>Spider diagram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multiLvlStrRef>
              <c:f>'[NMetAU 2 TRENING.xls]Группа B'!$B$349:$C$360</c:f>
              <c:multiLvlStrCache>
                <c:ptCount val="12"/>
                <c:lvl>
                  <c:pt idx="0">
                    <c:v>ГКР</c:v>
                  </c:pt>
                  <c:pt idx="1">
                    <c:v>РХВ</c:v>
                  </c:pt>
                  <c:pt idx="2">
                    <c:v>ВЩМ</c:v>
                  </c:pt>
                  <c:pt idx="3">
                    <c:v>ДМЭ</c:v>
                  </c:pt>
                  <c:pt idx="4">
                    <c:v>ТРИ</c:v>
                  </c:pt>
                  <c:pt idx="5">
                    <c:v>УВП</c:v>
                  </c:pt>
                  <c:pt idx="6">
                    <c:v>ОВОС</c:v>
                  </c:pt>
                  <c:pt idx="7">
                    <c:v>ПЛАС</c:v>
                  </c:pt>
                  <c:pt idx="8">
                    <c:v>МОН</c:v>
                  </c:pt>
                  <c:pt idx="9">
                    <c:v>ТРП</c:v>
                  </c:pt>
                  <c:pt idx="10">
                    <c:v>ПРО</c:v>
                  </c:pt>
                  <c:pt idx="11">
                    <c:v>СРК</c:v>
                  </c:pt>
                </c:lvl>
                <c:lvl>
                  <c:pt idx="0">
                    <c:v>Геологические, климатические и местные риски</c:v>
                  </c:pt>
                  <c:pt idx="1">
                    <c:v>План расположения хвостохранилища</c:v>
                  </c:pt>
                  <c:pt idx="2">
                    <c:v>Вещества (емкость хвостохранилища, токсичность)</c:v>
                  </c:pt>
                  <c:pt idx="3">
                    <c:v>Дамба и экраны</c:v>
                  </c:pt>
                  <c:pt idx="4">
                    <c:v>Транспорт и инфраструктура</c:v>
                  </c:pt>
                  <c:pt idx="5">
                    <c:v>Управление водными потоками</c:v>
                  </c:pt>
                  <c:pt idx="6">
                    <c:v>Оценка воздействия на окружающую среду</c:v>
                  </c:pt>
                  <c:pt idx="7">
                    <c:v>План действия в чрезвычайных ситуациях.</c:v>
                  </c:pt>
                  <c:pt idx="8">
                    <c:v>Мониторинг</c:v>
                  </c:pt>
                  <c:pt idx="9">
                    <c:v>Тренинг и персонал</c:v>
                  </c:pt>
                  <c:pt idx="10">
                    <c:v>Проверка и отчетность</c:v>
                  </c:pt>
                  <c:pt idx="11">
                    <c:v>Стратегия закрытия и рекультивации</c:v>
                  </c:pt>
                </c:lvl>
              </c:multiLvlStrCache>
            </c:multiLvlStrRef>
          </c:cat>
          <c:val>
            <c:numRef>
              <c:f>'[NMetAU 2 TRENING.xls]Группа B'!$E$349:$E$360</c:f>
              <c:numCache>
                <c:formatCode>0.0</c:formatCode>
                <c:ptCount val="12"/>
                <c:pt idx="0">
                  <c:v>85.18518518518519</c:v>
                </c:pt>
                <c:pt idx="1">
                  <c:v>93.75</c:v>
                </c:pt>
                <c:pt idx="2">
                  <c:v>66.666666666666657</c:v>
                </c:pt>
                <c:pt idx="3">
                  <c:v>81.72043010752688</c:v>
                </c:pt>
                <c:pt idx="4">
                  <c:v>95.833333333333343</c:v>
                </c:pt>
                <c:pt idx="5">
                  <c:v>63.095238095238095</c:v>
                </c:pt>
                <c:pt idx="6">
                  <c:v>82.539682539682531</c:v>
                </c:pt>
                <c:pt idx="7">
                  <c:v>90.277777777777786</c:v>
                </c:pt>
                <c:pt idx="8">
                  <c:v>81.25</c:v>
                </c:pt>
                <c:pt idx="9">
                  <c:v>100</c:v>
                </c:pt>
                <c:pt idx="10">
                  <c:v>83.908045977011497</c:v>
                </c:pt>
                <c:pt idx="11">
                  <c:v>2.4691358024691357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569664"/>
        <c:axId val="79831040"/>
      </c:radarChart>
      <c:catAx>
        <c:axId val="83569664"/>
        <c:scaling>
          <c:orientation val="minMax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9831040"/>
        <c:crosses val="autoZero"/>
        <c:auto val="0"/>
        <c:lblAlgn val="ctr"/>
        <c:lblOffset val="100"/>
        <c:noMultiLvlLbl val="0"/>
      </c:catAx>
      <c:valAx>
        <c:axId val="79831040"/>
        <c:scaling>
          <c:orientation val="minMax"/>
          <c:max val="100"/>
        </c:scaling>
        <c:delete val="0"/>
        <c:axPos val="l"/>
        <c:majorGridlines>
          <c:spPr>
            <a:ln w="12700">
              <a:solidFill>
                <a:srgbClr val="666699"/>
              </a:solidFill>
              <a:prstDash val="solid"/>
            </a:ln>
          </c:spPr>
        </c:majorGridlines>
        <c:numFmt formatCode="0.0" sourceLinked="1"/>
        <c:majorTickMark val="cross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3569664"/>
        <c:crosses val="autoZero"/>
        <c:crossBetween val="between"/>
        <c:majorUnit val="2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EC7739-477E-4806-A04A-43661EE4C06F}" type="doc">
      <dgm:prSet loTypeId="urn:microsoft.com/office/officeart/2005/8/layout/defaul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0C73A406-8856-4761-87B0-8B669B786144}">
      <dgm:prSet custT="1"/>
      <dgm:spPr>
        <a:solidFill>
          <a:srgbClr val="E6FFE6"/>
        </a:solidFill>
        <a:ln>
          <a:solidFill>
            <a:srgbClr val="00B050"/>
          </a:solidFill>
        </a:ln>
      </dgm:spPr>
      <dgm:t>
        <a:bodyPr/>
        <a:lstStyle/>
        <a:p>
          <a:pPr algn="just" rtl="0">
            <a:spcAft>
              <a:spcPts val="1800"/>
            </a:spcAft>
          </a:pPr>
          <a:r>
            <a:rPr kumimoji="1"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 2013 году Федеральное агентство Германии по охране окружающей среде (</a:t>
          </a:r>
          <a:r>
            <a:rPr kumimoji="1"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UBA</a:t>
          </a:r>
          <a:r>
            <a:rPr kumimoji="1"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) приступило к реализации проекта в Украине по разработке методологии повышения безопасности </a:t>
          </a:r>
          <a:r>
            <a:rPr kumimoji="1" lang="ru-RU" sz="2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хвостохра</a:t>
          </a:r>
          <a:r>
            <a:rPr kumimoji="1"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  <a:r>
            <a:rPr kumimoji="1" lang="ru-RU" sz="2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нилищ</a:t>
          </a:r>
          <a:r>
            <a:rPr kumimoji="1"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в качестве практического инструмента для реализации Руководящих принципов ЕЭК ООН как минимального набора требований к безопасности.</a:t>
          </a:r>
          <a:endParaRPr lang="uk-UA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B188624-3FA7-455C-880C-B18926101886}" type="parTrans" cxnId="{96A5E996-BBCB-4643-A06C-D53A17EAEECB}">
      <dgm:prSet/>
      <dgm:spPr/>
      <dgm:t>
        <a:bodyPr/>
        <a:lstStyle/>
        <a:p>
          <a:endParaRPr lang="uk-UA"/>
        </a:p>
      </dgm:t>
    </dgm:pt>
    <dgm:pt modelId="{29659D14-1277-4B17-8977-4488CA5ED5CD}" type="sibTrans" cxnId="{96A5E996-BBCB-4643-A06C-D53A17EAEECB}">
      <dgm:prSet/>
      <dgm:spPr/>
      <dgm:t>
        <a:bodyPr/>
        <a:lstStyle/>
        <a:p>
          <a:endParaRPr lang="uk-UA"/>
        </a:p>
      </dgm:t>
    </dgm:pt>
    <dgm:pt modelId="{0C9D16D2-3353-41AC-A6BE-44DAB2813B2B}">
      <dgm:prSet custT="1"/>
      <dgm:spPr>
        <a:solidFill>
          <a:srgbClr val="E6FFE6"/>
        </a:solidFill>
        <a:ln>
          <a:solidFill>
            <a:srgbClr val="00B050"/>
          </a:solidFill>
        </a:ln>
      </dgm:spPr>
      <dgm:t>
        <a:bodyPr/>
        <a:lstStyle/>
        <a:p>
          <a:pPr algn="ctr" rtl="0">
            <a:spcAft>
              <a:spcPts val="1800"/>
            </a:spcAft>
          </a:pPr>
          <a:r>
            <a:rPr kumimoji="1" lang="ru-RU" sz="2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Инициатива и Руководство</a:t>
          </a:r>
          <a:r>
            <a:rPr kumimoji="1" lang="en-US" sz="2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/>
          </a:r>
          <a:br>
            <a:rPr kumimoji="1" lang="en-US" sz="2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</a:br>
          <a:r>
            <a:rPr kumimoji="1"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Федеральное агентство Германии по охране окружающей среде </a:t>
          </a:r>
          <a:r>
            <a:rPr kumimoji="1" lang="en-US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</a:t>
          </a:r>
          <a:r>
            <a:rPr kumimoji="1"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Сопредседатель группы экспертов ЕЭК ООН </a:t>
          </a:r>
          <a:br>
            <a:rPr kumimoji="1"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kumimoji="1"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</a:t>
          </a:r>
          <a:r>
            <a:rPr lang="en-US" sz="1800" b="1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</a:t>
          </a:r>
          <a:r>
            <a:rPr lang="ru-RU" sz="1800" b="1" i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Винкельман-Ойе</a:t>
          </a:r>
          <a:r>
            <a:rPr lang="en-US" sz="1800" b="1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)</a:t>
          </a:r>
          <a:endParaRPr kumimoji="1" lang="uk-UA" sz="18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144A144-15AD-4478-9410-4E3476AABC72}" type="parTrans" cxnId="{CDDCFE04-4199-47A1-838A-9723096BF39B}">
      <dgm:prSet/>
      <dgm:spPr/>
      <dgm:t>
        <a:bodyPr/>
        <a:lstStyle/>
        <a:p>
          <a:endParaRPr lang="uk-UA"/>
        </a:p>
      </dgm:t>
    </dgm:pt>
    <dgm:pt modelId="{27885CFA-D73B-4789-AD69-43D2945F6994}" type="sibTrans" cxnId="{CDDCFE04-4199-47A1-838A-9723096BF39B}">
      <dgm:prSet/>
      <dgm:spPr/>
      <dgm:t>
        <a:bodyPr/>
        <a:lstStyle/>
        <a:p>
          <a:endParaRPr lang="uk-UA"/>
        </a:p>
      </dgm:t>
    </dgm:pt>
    <dgm:pt modelId="{3825C0F7-A7D7-450C-AE89-BC2DE6316E34}">
      <dgm:prSet custT="1"/>
      <dgm:spPr>
        <a:solidFill>
          <a:srgbClr val="E6FFE6"/>
        </a:solidFill>
        <a:ln>
          <a:solidFill>
            <a:srgbClr val="00B050"/>
          </a:solidFill>
        </a:ln>
      </dgm:spPr>
      <dgm:t>
        <a:bodyPr/>
        <a:lstStyle/>
        <a:p>
          <a:pPr algn="ctr" rtl="0">
            <a:spcAft>
              <a:spcPts val="1800"/>
            </a:spcAft>
          </a:pPr>
          <a:r>
            <a:rPr kumimoji="1" lang="ru-RU" sz="2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ПОДДЕРЖКА</a:t>
          </a:r>
          <a:r>
            <a:rPr kumimoji="1" lang="en-US" sz="2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/>
          </a:r>
          <a:br>
            <a:rPr kumimoji="1" lang="en-US" sz="2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</a:br>
          <a:r>
            <a:rPr kumimoji="1"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Международная комиссия по охране р. Дунай (МКОРД) и Европейская экономическая комиссия ООН (ЕЭК ООН)</a:t>
          </a:r>
          <a:endParaRPr lang="uk-UA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5F52F4E-CD6E-48A2-91F7-C8CAE51DAED9}" type="parTrans" cxnId="{E998C54E-72E6-4B1A-9F16-FC61EC07A9FB}">
      <dgm:prSet/>
      <dgm:spPr/>
      <dgm:t>
        <a:bodyPr/>
        <a:lstStyle/>
        <a:p>
          <a:endParaRPr lang="uk-UA"/>
        </a:p>
      </dgm:t>
    </dgm:pt>
    <dgm:pt modelId="{84C765FC-E266-4D36-A9EA-88525DEF5D39}" type="sibTrans" cxnId="{E998C54E-72E6-4B1A-9F16-FC61EC07A9FB}">
      <dgm:prSet/>
      <dgm:spPr/>
      <dgm:t>
        <a:bodyPr/>
        <a:lstStyle/>
        <a:p>
          <a:endParaRPr lang="uk-UA"/>
        </a:p>
      </dgm:t>
    </dgm:pt>
    <dgm:pt modelId="{8D280CC1-7D44-4A4B-B040-9C9247E3D6B8}" type="pres">
      <dgm:prSet presAssocID="{88EC7739-477E-4806-A04A-43661EE4C0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377FF72-B9DD-4B1A-BD36-9A1ACC927818}" type="pres">
      <dgm:prSet presAssocID="{0C73A406-8856-4761-87B0-8B669B786144}" presName="node" presStyleLbl="node1" presStyleIdx="0" presStyleCnt="3" custScaleX="202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DC350C32-4767-471E-B1F8-C4998AC83AE3}" type="pres">
      <dgm:prSet presAssocID="{29659D14-1277-4B17-8977-4488CA5ED5CD}" presName="sibTrans" presStyleCnt="0"/>
      <dgm:spPr/>
    </dgm:pt>
    <dgm:pt modelId="{99462C4E-2336-403F-BC4F-C16D36DD90EE}" type="pres">
      <dgm:prSet presAssocID="{0C9D16D2-3353-41AC-A6BE-44DAB2813B2B}" presName="node" presStyleLbl="node1" presStyleIdx="1" presStyleCnt="3" custLinFactNeighborX="3596" custLinFactNeighborY="374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792B4845-F808-4DF1-94F6-22F4ED37363C}" type="pres">
      <dgm:prSet presAssocID="{27885CFA-D73B-4789-AD69-43D2945F6994}" presName="sibTrans" presStyleCnt="0"/>
      <dgm:spPr/>
    </dgm:pt>
    <dgm:pt modelId="{6829FCED-D16A-4EA5-9759-7185E9853C9C}" type="pres">
      <dgm:prSet presAssocID="{3825C0F7-A7D7-450C-AE89-BC2DE6316E34}" presName="node" presStyleLbl="node1" presStyleIdx="2" presStyleCnt="3" custLinFactNeighborX="-1378" custLinFactNeighborY="374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</dgm:ptLst>
  <dgm:cxnLst>
    <dgm:cxn modelId="{55631DD2-A6E0-4259-ABB2-632F0C716FB8}" type="presOf" srcId="{0C73A406-8856-4761-87B0-8B669B786144}" destId="{9377FF72-B9DD-4B1A-BD36-9A1ACC927818}" srcOrd="0" destOrd="0" presId="urn:microsoft.com/office/officeart/2005/8/layout/default"/>
    <dgm:cxn modelId="{7086B2EE-55D5-469F-B0F3-24F7F1BA6D36}" type="presOf" srcId="{3825C0F7-A7D7-450C-AE89-BC2DE6316E34}" destId="{6829FCED-D16A-4EA5-9759-7185E9853C9C}" srcOrd="0" destOrd="0" presId="urn:microsoft.com/office/officeart/2005/8/layout/default"/>
    <dgm:cxn modelId="{96A5E996-BBCB-4643-A06C-D53A17EAEECB}" srcId="{88EC7739-477E-4806-A04A-43661EE4C06F}" destId="{0C73A406-8856-4761-87B0-8B669B786144}" srcOrd="0" destOrd="0" parTransId="{FB188624-3FA7-455C-880C-B18926101886}" sibTransId="{29659D14-1277-4B17-8977-4488CA5ED5CD}"/>
    <dgm:cxn modelId="{78170C9F-2C43-47F6-99D9-B7401CADF5B7}" type="presOf" srcId="{0C9D16D2-3353-41AC-A6BE-44DAB2813B2B}" destId="{99462C4E-2336-403F-BC4F-C16D36DD90EE}" srcOrd="0" destOrd="0" presId="urn:microsoft.com/office/officeart/2005/8/layout/default"/>
    <dgm:cxn modelId="{FA7C95FD-9501-472C-8A9D-61304CB306E8}" type="presOf" srcId="{88EC7739-477E-4806-A04A-43661EE4C06F}" destId="{8D280CC1-7D44-4A4B-B040-9C9247E3D6B8}" srcOrd="0" destOrd="0" presId="urn:microsoft.com/office/officeart/2005/8/layout/default"/>
    <dgm:cxn modelId="{E998C54E-72E6-4B1A-9F16-FC61EC07A9FB}" srcId="{88EC7739-477E-4806-A04A-43661EE4C06F}" destId="{3825C0F7-A7D7-450C-AE89-BC2DE6316E34}" srcOrd="2" destOrd="0" parTransId="{45F52F4E-CD6E-48A2-91F7-C8CAE51DAED9}" sibTransId="{84C765FC-E266-4D36-A9EA-88525DEF5D39}"/>
    <dgm:cxn modelId="{CDDCFE04-4199-47A1-838A-9723096BF39B}" srcId="{88EC7739-477E-4806-A04A-43661EE4C06F}" destId="{0C9D16D2-3353-41AC-A6BE-44DAB2813B2B}" srcOrd="1" destOrd="0" parTransId="{D144A144-15AD-4478-9410-4E3476AABC72}" sibTransId="{27885CFA-D73B-4789-AD69-43D2945F6994}"/>
    <dgm:cxn modelId="{0E6E5353-706D-4640-A0C9-F28648EB824B}" type="presParOf" srcId="{8D280CC1-7D44-4A4B-B040-9C9247E3D6B8}" destId="{9377FF72-B9DD-4B1A-BD36-9A1ACC927818}" srcOrd="0" destOrd="0" presId="urn:microsoft.com/office/officeart/2005/8/layout/default"/>
    <dgm:cxn modelId="{E5F4EA1E-F7A7-47CC-8B61-46DDB331633F}" type="presParOf" srcId="{8D280CC1-7D44-4A4B-B040-9C9247E3D6B8}" destId="{DC350C32-4767-471E-B1F8-C4998AC83AE3}" srcOrd="1" destOrd="0" presId="urn:microsoft.com/office/officeart/2005/8/layout/default"/>
    <dgm:cxn modelId="{86A4CA55-691A-4FEE-927C-F377BF44B2C6}" type="presParOf" srcId="{8D280CC1-7D44-4A4B-B040-9C9247E3D6B8}" destId="{99462C4E-2336-403F-BC4F-C16D36DD90EE}" srcOrd="2" destOrd="0" presId="urn:microsoft.com/office/officeart/2005/8/layout/default"/>
    <dgm:cxn modelId="{AB48BDEE-958D-48AB-AECA-48E35C473001}" type="presParOf" srcId="{8D280CC1-7D44-4A4B-B040-9C9247E3D6B8}" destId="{792B4845-F808-4DF1-94F6-22F4ED37363C}" srcOrd="3" destOrd="0" presId="urn:microsoft.com/office/officeart/2005/8/layout/default"/>
    <dgm:cxn modelId="{59DDA021-7E94-48F6-9E9E-6E29FF37F5D3}" type="presParOf" srcId="{8D280CC1-7D44-4A4B-B040-9C9247E3D6B8}" destId="{6829FCED-D16A-4EA5-9759-7185E9853C9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5EE348-FE08-4B86-A1A6-849034487E49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3772178-9221-4F96-965D-3F9177112F8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E6FFE6"/>
        </a:solidFill>
        <a:ln>
          <a:solidFill>
            <a:srgbClr val="00B050"/>
          </a:solidFill>
        </a:ln>
      </dgm:spPr>
      <dgm:t>
        <a:bodyPr/>
        <a:lstStyle/>
        <a:p>
          <a:pPr rtl="0"/>
          <a:r>
            <a:rPr lang="uk-UA" sz="2800" b="1" dirty="0" err="1" smtClean="0">
              <a:latin typeface="Arial" pitchFamily="34" charset="0"/>
              <a:cs typeface="Arial" pitchFamily="34" charset="0"/>
            </a:rPr>
            <a:t>Подрядчик</a:t>
          </a:r>
          <a:endParaRPr lang="uk-UA" sz="2800" b="1" dirty="0">
            <a:latin typeface="Arial" pitchFamily="34" charset="0"/>
            <a:cs typeface="Arial" pitchFamily="34" charset="0"/>
          </a:endParaRPr>
        </a:p>
      </dgm:t>
    </dgm:pt>
    <dgm:pt modelId="{1EFD7F45-FF2A-4087-8373-E7BC3002392D}" type="parTrans" cxnId="{EB9F7EDD-781A-4A6E-ACD4-65B78A8AD872}">
      <dgm:prSet/>
      <dgm:spPr/>
      <dgm:t>
        <a:bodyPr/>
        <a:lstStyle/>
        <a:p>
          <a:endParaRPr lang="uk-UA"/>
        </a:p>
      </dgm:t>
    </dgm:pt>
    <dgm:pt modelId="{25649567-9863-4029-BE6F-856BEE2C8648}" type="sibTrans" cxnId="{EB9F7EDD-781A-4A6E-ACD4-65B78A8AD872}">
      <dgm:prSet/>
      <dgm:spPr/>
      <dgm:t>
        <a:bodyPr/>
        <a:lstStyle/>
        <a:p>
          <a:endParaRPr lang="uk-UA"/>
        </a:p>
      </dgm:t>
    </dgm:pt>
    <dgm:pt modelId="{A49A0186-0640-4EC3-A380-5E1B1E87830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E6FFE6"/>
        </a:solidFill>
        <a:ln>
          <a:solidFill>
            <a:srgbClr val="00B050"/>
          </a:solidFill>
        </a:ln>
      </dgm:spPr>
      <dgm:t>
        <a:bodyPr/>
        <a:lstStyle/>
        <a:p>
          <a:pPr rtl="0"/>
          <a:r>
            <a:rPr lang="ru-RU" sz="2800" b="1" dirty="0" smtClean="0">
              <a:latin typeface="Arial" pitchFamily="34" charset="0"/>
              <a:cs typeface="Arial" pitchFamily="34" charset="0"/>
            </a:rPr>
            <a:t>Исполнители</a:t>
          </a:r>
          <a:endParaRPr lang="uk-UA" sz="2800" b="1" dirty="0">
            <a:latin typeface="Arial" pitchFamily="34" charset="0"/>
            <a:cs typeface="Arial" pitchFamily="34" charset="0"/>
          </a:endParaRPr>
        </a:p>
      </dgm:t>
    </dgm:pt>
    <dgm:pt modelId="{D61689CB-E004-4A98-B67A-5EAB4D662FE0}" type="parTrans" cxnId="{CA5F23F0-9C13-417C-A916-19E9B7764BF1}">
      <dgm:prSet/>
      <dgm:spPr/>
      <dgm:t>
        <a:bodyPr/>
        <a:lstStyle/>
        <a:p>
          <a:endParaRPr lang="uk-UA"/>
        </a:p>
      </dgm:t>
    </dgm:pt>
    <dgm:pt modelId="{7946564B-A19B-4AF3-9BAE-BA5E7A434245}" type="sibTrans" cxnId="{CA5F23F0-9C13-417C-A916-19E9B7764BF1}">
      <dgm:prSet/>
      <dgm:spPr/>
      <dgm:t>
        <a:bodyPr/>
        <a:lstStyle/>
        <a:p>
          <a:endParaRPr lang="uk-UA"/>
        </a:p>
      </dgm:t>
    </dgm:pt>
    <dgm:pt modelId="{19741646-4F6F-48B0-A5B6-BD9333674376}">
      <dgm:prSet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rtl="0">
            <a:spcBef>
              <a:spcPct val="0"/>
            </a:spcBef>
          </a:pPr>
          <a:r>
            <a:rPr lang="ru-RU" sz="2000" b="1" dirty="0" smtClean="0">
              <a:latin typeface="Arial" pitchFamily="34" charset="0"/>
              <a:cs typeface="Arial" pitchFamily="34" charset="0"/>
            </a:rPr>
            <a:t>Украинская команда проекта </a:t>
          </a:r>
          <a:br>
            <a:rPr lang="ru-RU" sz="2000" b="1" dirty="0" smtClean="0">
              <a:latin typeface="Arial" pitchFamily="34" charset="0"/>
              <a:cs typeface="Arial" pitchFamily="34" charset="0"/>
            </a:rPr>
          </a:br>
          <a:r>
            <a:rPr lang="en-US" sz="2000" b="1" dirty="0" smtClean="0">
              <a:latin typeface="Arial" pitchFamily="34" charset="0"/>
              <a:cs typeface="Arial" pitchFamily="34" charset="0"/>
            </a:rPr>
            <a:t>(5 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человек</a:t>
          </a:r>
          <a:r>
            <a:rPr lang="en-US" sz="2000" b="1" dirty="0" smtClean="0">
              <a:latin typeface="Arial" pitchFamily="34" charset="0"/>
              <a:cs typeface="Arial" pitchFamily="34" charset="0"/>
            </a:rPr>
            <a:t>)</a:t>
          </a:r>
          <a:endParaRPr lang="uk-UA" sz="2000" b="1" dirty="0">
            <a:latin typeface="Arial" pitchFamily="34" charset="0"/>
            <a:cs typeface="Arial" pitchFamily="34" charset="0"/>
          </a:endParaRPr>
        </a:p>
      </dgm:t>
    </dgm:pt>
    <dgm:pt modelId="{A8230279-D4C8-4743-9D81-17408E25D0A9}" type="parTrans" cxnId="{54ECCD4D-8C8C-4282-93A2-CD7AAFF092AA}">
      <dgm:prSet/>
      <dgm:spPr/>
      <dgm:t>
        <a:bodyPr/>
        <a:lstStyle/>
        <a:p>
          <a:endParaRPr lang="uk-UA"/>
        </a:p>
      </dgm:t>
    </dgm:pt>
    <dgm:pt modelId="{569D2A65-B342-4F6D-A8E1-47E553E8105B}" type="sibTrans" cxnId="{54ECCD4D-8C8C-4282-93A2-CD7AAFF092AA}">
      <dgm:prSet/>
      <dgm:spPr/>
      <dgm:t>
        <a:bodyPr/>
        <a:lstStyle/>
        <a:p>
          <a:endParaRPr lang="uk-UA"/>
        </a:p>
      </dgm:t>
    </dgm:pt>
    <dgm:pt modelId="{D3BF616B-8B86-4802-8903-1162CEC3D515}">
      <dgm:prSet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rtl="0">
            <a:spcBef>
              <a:spcPts val="600"/>
            </a:spcBef>
          </a:pPr>
          <a:r>
            <a:rPr lang="ru-RU" sz="2000" b="1" dirty="0" smtClean="0">
              <a:latin typeface="Arial" pitchFamily="34" charset="0"/>
              <a:cs typeface="Arial" pitchFamily="34" charset="0"/>
            </a:rPr>
            <a:t>Группа международных экспертов из </a:t>
          </a:r>
          <a:r>
            <a:rPr lang="en-US" sz="2000" b="1" dirty="0" smtClean="0">
              <a:latin typeface="Arial" pitchFamily="34" charset="0"/>
              <a:cs typeface="Arial" pitchFamily="34" charset="0"/>
            </a:rPr>
            <a:t>1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0</a:t>
          </a:r>
          <a:r>
            <a:rPr lang="en-US" sz="20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стран включая</a:t>
          </a:r>
          <a:r>
            <a:rPr lang="en-US" sz="2000" b="1" dirty="0" smtClean="0">
              <a:latin typeface="Arial" pitchFamily="34" charset="0"/>
              <a:cs typeface="Arial" pitchFamily="34" charset="0"/>
            </a:rPr>
            <a:t/>
          </a:r>
          <a:br>
            <a:rPr lang="en-US" sz="2000" b="1" dirty="0" smtClean="0">
              <a:latin typeface="Arial" pitchFamily="34" charset="0"/>
              <a:cs typeface="Arial" pitchFamily="34" charset="0"/>
            </a:rPr>
          </a:br>
          <a:r>
            <a:rPr lang="ru-RU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Армения</a:t>
          </a:r>
          <a:r>
            <a:rPr lang="en-US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Австрия</a:t>
          </a:r>
          <a:r>
            <a:rPr lang="en-US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Чехия</a:t>
          </a:r>
          <a:r>
            <a:rPr lang="en-US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Грузия</a:t>
          </a:r>
          <a:r>
            <a:rPr lang="en-US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Финляндия</a:t>
          </a:r>
          <a:r>
            <a:rPr lang="en-US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Германия</a:t>
          </a:r>
          <a:r>
            <a:rPr lang="en-US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Венгрия</a:t>
          </a:r>
          <a:r>
            <a:rPr lang="en-US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Румыния</a:t>
          </a:r>
          <a:r>
            <a:rPr lang="en-US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Швеция</a:t>
          </a:r>
          <a:r>
            <a:rPr lang="en-US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Швейцария</a:t>
          </a:r>
          <a:r>
            <a:rPr lang="en-US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и представитель Мирового Банка</a:t>
          </a:r>
          <a:r>
            <a:rPr lang="en-US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.</a:t>
          </a:r>
          <a:endParaRPr lang="uk-UA" sz="2000" b="1" dirty="0">
            <a:solidFill>
              <a:srgbClr val="00B050"/>
            </a:solidFill>
            <a:latin typeface="Arial" pitchFamily="34" charset="0"/>
            <a:cs typeface="Arial" pitchFamily="34" charset="0"/>
          </a:endParaRPr>
        </a:p>
      </dgm:t>
    </dgm:pt>
    <dgm:pt modelId="{BAE3D160-61D8-491C-AE2B-C27801C54843}" type="parTrans" cxnId="{772C2820-6DED-4B65-863C-C4ED1E349B24}">
      <dgm:prSet/>
      <dgm:spPr/>
      <dgm:t>
        <a:bodyPr/>
        <a:lstStyle/>
        <a:p>
          <a:endParaRPr lang="uk-UA"/>
        </a:p>
      </dgm:t>
    </dgm:pt>
    <dgm:pt modelId="{3A0F6620-CF2A-41D4-A654-4FB2FC147FED}" type="sibTrans" cxnId="{772C2820-6DED-4B65-863C-C4ED1E349B24}">
      <dgm:prSet/>
      <dgm:spPr/>
      <dgm:t>
        <a:bodyPr/>
        <a:lstStyle/>
        <a:p>
          <a:endParaRPr lang="uk-UA"/>
        </a:p>
      </dgm:t>
    </dgm:pt>
    <dgm:pt modelId="{3F8F0246-08F4-42F8-9CCA-7B3949F5E6C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E6FFE6"/>
        </a:solidFill>
        <a:ln>
          <a:solidFill>
            <a:srgbClr val="00B050"/>
          </a:solidFill>
        </a:ln>
      </dgm:spPr>
      <dgm:t>
        <a:bodyPr/>
        <a:lstStyle/>
        <a:p>
          <a:pPr rtl="0"/>
          <a:r>
            <a:rPr lang="ru-RU" sz="2800" b="1" dirty="0" smtClean="0">
              <a:latin typeface="Arial" pitchFamily="34" charset="0"/>
              <a:cs typeface="Arial" pitchFamily="34" charset="0"/>
            </a:rPr>
            <a:t>Страна реализации проекта</a:t>
          </a:r>
          <a:endParaRPr lang="uk-UA" sz="2800" b="1" dirty="0">
            <a:latin typeface="Arial" pitchFamily="34" charset="0"/>
            <a:cs typeface="Arial" pitchFamily="34" charset="0"/>
          </a:endParaRPr>
        </a:p>
      </dgm:t>
    </dgm:pt>
    <dgm:pt modelId="{0A471DAA-3ABC-4F4D-9DB0-DAF0150B3D68}" type="parTrans" cxnId="{24A5A173-A258-48FF-902E-D03CC767D0D1}">
      <dgm:prSet/>
      <dgm:spPr/>
      <dgm:t>
        <a:bodyPr/>
        <a:lstStyle/>
        <a:p>
          <a:endParaRPr lang="uk-UA"/>
        </a:p>
      </dgm:t>
    </dgm:pt>
    <dgm:pt modelId="{D76A1818-3491-44C6-A68A-8D4F3A8FFA8E}" type="sibTrans" cxnId="{24A5A173-A258-48FF-902E-D03CC767D0D1}">
      <dgm:prSet/>
      <dgm:spPr/>
      <dgm:t>
        <a:bodyPr/>
        <a:lstStyle/>
        <a:p>
          <a:endParaRPr lang="uk-UA"/>
        </a:p>
      </dgm:t>
    </dgm:pt>
    <dgm:pt modelId="{6EC53AE7-ED2A-41E9-A59A-312EE2BCDA25}">
      <dgm:prSet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ru-RU" sz="2000" b="1" dirty="0" smtClean="0">
              <a:latin typeface="Arial" pitchFamily="34" charset="0"/>
              <a:cs typeface="Arial" pitchFamily="34" charset="0"/>
            </a:rPr>
            <a:t>Международная ассоциация по безопасности </a:t>
          </a:r>
          <a:r>
            <a:rPr lang="en-US" sz="2000" b="1" dirty="0" smtClean="0">
              <a:latin typeface="Arial" pitchFamily="34" charset="0"/>
              <a:cs typeface="Arial" pitchFamily="34" charset="0"/>
            </a:rPr>
            <a:t>HCH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и пестицидов </a:t>
          </a:r>
          <a:r>
            <a:rPr lang="en-US" sz="2000" b="1" dirty="0" smtClean="0">
              <a:latin typeface="Arial" pitchFamily="34" charset="0"/>
              <a:cs typeface="Arial" pitchFamily="34" charset="0"/>
            </a:rPr>
            <a:t>(IHPA), 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Дания</a:t>
          </a:r>
          <a:endParaRPr lang="uk-UA" sz="2000" b="1" dirty="0">
            <a:latin typeface="Arial" pitchFamily="34" charset="0"/>
            <a:cs typeface="Arial" pitchFamily="34" charset="0"/>
          </a:endParaRPr>
        </a:p>
      </dgm:t>
    </dgm:pt>
    <dgm:pt modelId="{1A35DE81-98DA-4A4E-9351-EC05211C4B9D}" type="parTrans" cxnId="{37D55EAB-E5B2-4A62-8D3E-FF8DC9816EA1}">
      <dgm:prSet/>
      <dgm:spPr/>
      <dgm:t>
        <a:bodyPr/>
        <a:lstStyle/>
        <a:p>
          <a:endParaRPr lang="uk-UA"/>
        </a:p>
      </dgm:t>
    </dgm:pt>
    <dgm:pt modelId="{1B510A88-A62F-4AAA-9F7E-50C5CE238752}" type="sibTrans" cxnId="{37D55EAB-E5B2-4A62-8D3E-FF8DC9816EA1}">
      <dgm:prSet/>
      <dgm:spPr/>
      <dgm:t>
        <a:bodyPr/>
        <a:lstStyle/>
        <a:p>
          <a:endParaRPr lang="uk-UA"/>
        </a:p>
      </dgm:t>
    </dgm:pt>
    <dgm:pt modelId="{CC3B6ADF-FA20-4DE5-A926-37542BF28A52}">
      <dgm:prSet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Украина</a:t>
          </a:r>
          <a:endParaRPr lang="uk-UA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419200-EBA7-4E48-9D0D-097C67146002}" type="parTrans" cxnId="{2E6827B3-771B-4DB7-9475-A186B909558F}">
      <dgm:prSet/>
      <dgm:spPr/>
      <dgm:t>
        <a:bodyPr/>
        <a:lstStyle/>
        <a:p>
          <a:endParaRPr lang="uk-UA"/>
        </a:p>
      </dgm:t>
    </dgm:pt>
    <dgm:pt modelId="{EBBA4891-9147-4C49-8474-FCA2E8E01F56}" type="sibTrans" cxnId="{2E6827B3-771B-4DB7-9475-A186B909558F}">
      <dgm:prSet/>
      <dgm:spPr/>
      <dgm:t>
        <a:bodyPr/>
        <a:lstStyle/>
        <a:p>
          <a:endParaRPr lang="uk-UA"/>
        </a:p>
      </dgm:t>
    </dgm:pt>
    <dgm:pt modelId="{5D4A683C-F52C-4F29-9831-58A49FED0929}" type="pres">
      <dgm:prSet presAssocID="{B55EE348-FE08-4B86-A1A6-849034487E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1ABE193-48AA-4BC4-9877-8812C6FD5794}" type="pres">
      <dgm:prSet presAssocID="{13772178-9221-4F96-965D-3F9177112F83}" presName="linNode" presStyleCnt="0"/>
      <dgm:spPr/>
    </dgm:pt>
    <dgm:pt modelId="{73DCF33F-5009-4B18-8BA9-0C8FFCF9AE69}" type="pres">
      <dgm:prSet presAssocID="{13772178-9221-4F96-965D-3F9177112F8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4D8B724-69BF-4607-8221-8648362BDE25}" type="pres">
      <dgm:prSet presAssocID="{13772178-9221-4F96-965D-3F9177112F8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1789BF-7839-4B69-9E4E-F10237B3BED3}" type="pres">
      <dgm:prSet presAssocID="{25649567-9863-4029-BE6F-856BEE2C8648}" presName="sp" presStyleCnt="0"/>
      <dgm:spPr/>
    </dgm:pt>
    <dgm:pt modelId="{319B5BBA-8296-4DCC-AC4A-4E62A120EF99}" type="pres">
      <dgm:prSet presAssocID="{A49A0186-0640-4EC3-A380-5E1B1E878301}" presName="linNode" presStyleCnt="0"/>
      <dgm:spPr/>
    </dgm:pt>
    <dgm:pt modelId="{98E87F4B-7D1A-4998-AB91-DD73783B8804}" type="pres">
      <dgm:prSet presAssocID="{A49A0186-0640-4EC3-A380-5E1B1E878301}" presName="parentText" presStyleLbl="node1" presStyleIdx="1" presStyleCnt="3" custScaleY="14001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0470A73-E953-49C6-A46B-07CE041DF8F0}" type="pres">
      <dgm:prSet presAssocID="{A49A0186-0640-4EC3-A380-5E1B1E878301}" presName="descendantText" presStyleLbl="alignAccFollowNode1" presStyleIdx="1" presStyleCnt="3" custScaleY="2625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C73E3F-A706-42D8-A088-90D6F13CA4CD}" type="pres">
      <dgm:prSet presAssocID="{7946564B-A19B-4AF3-9BAE-BA5E7A434245}" presName="sp" presStyleCnt="0"/>
      <dgm:spPr/>
    </dgm:pt>
    <dgm:pt modelId="{30D984D1-1C0A-45FC-8DA6-E6D3F276F581}" type="pres">
      <dgm:prSet presAssocID="{3F8F0246-08F4-42F8-9CCA-7B3949F5E6CD}" presName="linNode" presStyleCnt="0"/>
      <dgm:spPr/>
    </dgm:pt>
    <dgm:pt modelId="{E1C82E5F-1199-4CE3-B4F4-8DE50E259BCF}" type="pres">
      <dgm:prSet presAssocID="{3F8F0246-08F4-42F8-9CCA-7B3949F5E6C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18D811-BB42-489B-B734-047167D76B2D}" type="pres">
      <dgm:prSet presAssocID="{3F8F0246-08F4-42F8-9CCA-7B3949F5E6C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E3B3398-6ED1-4CD1-89C2-6418EA6D8D62}" type="presOf" srcId="{D3BF616B-8B86-4802-8903-1162CEC3D515}" destId="{D0470A73-E953-49C6-A46B-07CE041DF8F0}" srcOrd="0" destOrd="1" presId="urn:microsoft.com/office/officeart/2005/8/layout/vList5"/>
    <dgm:cxn modelId="{37D55EAB-E5B2-4A62-8D3E-FF8DC9816EA1}" srcId="{13772178-9221-4F96-965D-3F9177112F83}" destId="{6EC53AE7-ED2A-41E9-A59A-312EE2BCDA25}" srcOrd="0" destOrd="0" parTransId="{1A35DE81-98DA-4A4E-9351-EC05211C4B9D}" sibTransId="{1B510A88-A62F-4AAA-9F7E-50C5CE238752}"/>
    <dgm:cxn modelId="{CA5F23F0-9C13-417C-A916-19E9B7764BF1}" srcId="{B55EE348-FE08-4B86-A1A6-849034487E49}" destId="{A49A0186-0640-4EC3-A380-5E1B1E878301}" srcOrd="1" destOrd="0" parTransId="{D61689CB-E004-4A98-B67A-5EAB4D662FE0}" sibTransId="{7946564B-A19B-4AF3-9BAE-BA5E7A434245}"/>
    <dgm:cxn modelId="{EB9F7EDD-781A-4A6E-ACD4-65B78A8AD872}" srcId="{B55EE348-FE08-4B86-A1A6-849034487E49}" destId="{13772178-9221-4F96-965D-3F9177112F83}" srcOrd="0" destOrd="0" parTransId="{1EFD7F45-FF2A-4087-8373-E7BC3002392D}" sibTransId="{25649567-9863-4029-BE6F-856BEE2C8648}"/>
    <dgm:cxn modelId="{F854E944-1CD1-44CF-B7FF-2DA654C84DE9}" type="presOf" srcId="{3F8F0246-08F4-42F8-9CCA-7B3949F5E6CD}" destId="{E1C82E5F-1199-4CE3-B4F4-8DE50E259BCF}" srcOrd="0" destOrd="0" presId="urn:microsoft.com/office/officeart/2005/8/layout/vList5"/>
    <dgm:cxn modelId="{2E6827B3-771B-4DB7-9475-A186B909558F}" srcId="{3F8F0246-08F4-42F8-9CCA-7B3949F5E6CD}" destId="{CC3B6ADF-FA20-4DE5-A926-37542BF28A52}" srcOrd="0" destOrd="0" parTransId="{D3419200-EBA7-4E48-9D0D-097C67146002}" sibTransId="{EBBA4891-9147-4C49-8474-FCA2E8E01F56}"/>
    <dgm:cxn modelId="{F0196B23-E398-4E06-AFE0-A41DAD9B541C}" type="presOf" srcId="{B55EE348-FE08-4B86-A1A6-849034487E49}" destId="{5D4A683C-F52C-4F29-9831-58A49FED0929}" srcOrd="0" destOrd="0" presId="urn:microsoft.com/office/officeart/2005/8/layout/vList5"/>
    <dgm:cxn modelId="{45AAD7EF-99DF-4877-B338-581206AF6554}" type="presOf" srcId="{CC3B6ADF-FA20-4DE5-A926-37542BF28A52}" destId="{7518D811-BB42-489B-B734-047167D76B2D}" srcOrd="0" destOrd="0" presId="urn:microsoft.com/office/officeart/2005/8/layout/vList5"/>
    <dgm:cxn modelId="{54ECCD4D-8C8C-4282-93A2-CD7AAFF092AA}" srcId="{A49A0186-0640-4EC3-A380-5E1B1E878301}" destId="{19741646-4F6F-48B0-A5B6-BD9333674376}" srcOrd="0" destOrd="0" parTransId="{A8230279-D4C8-4743-9D81-17408E25D0A9}" sibTransId="{569D2A65-B342-4F6D-A8E1-47E553E8105B}"/>
    <dgm:cxn modelId="{87747490-B062-4E39-B37D-58FBEA7F9B90}" type="presOf" srcId="{6EC53AE7-ED2A-41E9-A59A-312EE2BCDA25}" destId="{44D8B724-69BF-4607-8221-8648362BDE25}" srcOrd="0" destOrd="0" presId="urn:microsoft.com/office/officeart/2005/8/layout/vList5"/>
    <dgm:cxn modelId="{9FC60EBF-B41E-4EA3-B987-85F5B2026A36}" type="presOf" srcId="{19741646-4F6F-48B0-A5B6-BD9333674376}" destId="{D0470A73-E953-49C6-A46B-07CE041DF8F0}" srcOrd="0" destOrd="0" presId="urn:microsoft.com/office/officeart/2005/8/layout/vList5"/>
    <dgm:cxn modelId="{D46E9651-9B3D-4BAE-9EBF-B2AF090C3EB0}" type="presOf" srcId="{13772178-9221-4F96-965D-3F9177112F83}" destId="{73DCF33F-5009-4B18-8BA9-0C8FFCF9AE69}" srcOrd="0" destOrd="0" presId="urn:microsoft.com/office/officeart/2005/8/layout/vList5"/>
    <dgm:cxn modelId="{B7FA2CF1-FE3E-485B-89A4-F21978F066D1}" type="presOf" srcId="{A49A0186-0640-4EC3-A380-5E1B1E878301}" destId="{98E87F4B-7D1A-4998-AB91-DD73783B8804}" srcOrd="0" destOrd="0" presId="urn:microsoft.com/office/officeart/2005/8/layout/vList5"/>
    <dgm:cxn modelId="{772C2820-6DED-4B65-863C-C4ED1E349B24}" srcId="{A49A0186-0640-4EC3-A380-5E1B1E878301}" destId="{D3BF616B-8B86-4802-8903-1162CEC3D515}" srcOrd="1" destOrd="0" parTransId="{BAE3D160-61D8-491C-AE2B-C27801C54843}" sibTransId="{3A0F6620-CF2A-41D4-A654-4FB2FC147FED}"/>
    <dgm:cxn modelId="{24A5A173-A258-48FF-902E-D03CC767D0D1}" srcId="{B55EE348-FE08-4B86-A1A6-849034487E49}" destId="{3F8F0246-08F4-42F8-9CCA-7B3949F5E6CD}" srcOrd="2" destOrd="0" parTransId="{0A471DAA-3ABC-4F4D-9DB0-DAF0150B3D68}" sibTransId="{D76A1818-3491-44C6-A68A-8D4F3A8FFA8E}"/>
    <dgm:cxn modelId="{528985B4-E9E0-4623-A9C9-F49C81570428}" type="presParOf" srcId="{5D4A683C-F52C-4F29-9831-58A49FED0929}" destId="{61ABE193-48AA-4BC4-9877-8812C6FD5794}" srcOrd="0" destOrd="0" presId="urn:microsoft.com/office/officeart/2005/8/layout/vList5"/>
    <dgm:cxn modelId="{D2D11BE4-1239-45DB-9135-12F9378F56C1}" type="presParOf" srcId="{61ABE193-48AA-4BC4-9877-8812C6FD5794}" destId="{73DCF33F-5009-4B18-8BA9-0C8FFCF9AE69}" srcOrd="0" destOrd="0" presId="urn:microsoft.com/office/officeart/2005/8/layout/vList5"/>
    <dgm:cxn modelId="{A1764111-E4CE-4A5F-8DC7-8002EC3C12A6}" type="presParOf" srcId="{61ABE193-48AA-4BC4-9877-8812C6FD5794}" destId="{44D8B724-69BF-4607-8221-8648362BDE25}" srcOrd="1" destOrd="0" presId="urn:microsoft.com/office/officeart/2005/8/layout/vList5"/>
    <dgm:cxn modelId="{F2DAE8B4-2E73-46AA-BE20-FE856CB212F0}" type="presParOf" srcId="{5D4A683C-F52C-4F29-9831-58A49FED0929}" destId="{AB1789BF-7839-4B69-9E4E-F10237B3BED3}" srcOrd="1" destOrd="0" presId="urn:microsoft.com/office/officeart/2005/8/layout/vList5"/>
    <dgm:cxn modelId="{59FBC7F6-336A-4F08-801A-05589F046408}" type="presParOf" srcId="{5D4A683C-F52C-4F29-9831-58A49FED0929}" destId="{319B5BBA-8296-4DCC-AC4A-4E62A120EF99}" srcOrd="2" destOrd="0" presId="urn:microsoft.com/office/officeart/2005/8/layout/vList5"/>
    <dgm:cxn modelId="{2192DC3D-62BE-47E4-89BC-1168AC425CF9}" type="presParOf" srcId="{319B5BBA-8296-4DCC-AC4A-4E62A120EF99}" destId="{98E87F4B-7D1A-4998-AB91-DD73783B8804}" srcOrd="0" destOrd="0" presId="urn:microsoft.com/office/officeart/2005/8/layout/vList5"/>
    <dgm:cxn modelId="{2F0779C4-1389-4ADE-821C-EF1ED977B528}" type="presParOf" srcId="{319B5BBA-8296-4DCC-AC4A-4E62A120EF99}" destId="{D0470A73-E953-49C6-A46B-07CE041DF8F0}" srcOrd="1" destOrd="0" presId="urn:microsoft.com/office/officeart/2005/8/layout/vList5"/>
    <dgm:cxn modelId="{43B5F68B-DEAD-4BBD-8813-81832E0F86E2}" type="presParOf" srcId="{5D4A683C-F52C-4F29-9831-58A49FED0929}" destId="{21C73E3F-A706-42D8-A088-90D6F13CA4CD}" srcOrd="3" destOrd="0" presId="urn:microsoft.com/office/officeart/2005/8/layout/vList5"/>
    <dgm:cxn modelId="{8EB836A2-BB70-426B-B68E-6C7B63F617CF}" type="presParOf" srcId="{5D4A683C-F52C-4F29-9831-58A49FED0929}" destId="{30D984D1-1C0A-45FC-8DA6-E6D3F276F581}" srcOrd="4" destOrd="0" presId="urn:microsoft.com/office/officeart/2005/8/layout/vList5"/>
    <dgm:cxn modelId="{55D5931F-B224-4F30-9F2E-3DDDD0B329CD}" type="presParOf" srcId="{30D984D1-1C0A-45FC-8DA6-E6D3F276F581}" destId="{E1C82E5F-1199-4CE3-B4F4-8DE50E259BCF}" srcOrd="0" destOrd="0" presId="urn:microsoft.com/office/officeart/2005/8/layout/vList5"/>
    <dgm:cxn modelId="{9257CA30-1EAE-4169-B317-4992855BFB69}" type="presParOf" srcId="{30D984D1-1C0A-45FC-8DA6-E6D3F276F581}" destId="{7518D811-BB42-489B-B734-047167D76B2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CBFC62-01A2-4E74-89B8-F9378E69206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419036-CB1F-4AB3-8F48-2CFA5C54CC50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58B747"/>
            </a:gs>
            <a:gs pos="20000">
              <a:srgbClr val="008A03"/>
            </a:gs>
            <a:gs pos="100000">
              <a:srgbClr val="006D01"/>
            </a:gs>
          </a:gsLst>
          <a:lin ang="5400000" scaled="0"/>
        </a:gradFill>
        <a:ln/>
      </dgm:spPr>
      <dgm:t>
        <a:bodyPr/>
        <a:lstStyle/>
        <a:p>
          <a:pPr marL="0" marR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u="none" dirty="0" smtClean="0">
              <a:solidFill>
                <a:schemeClr val="bg1"/>
              </a:solidFill>
            </a:rPr>
            <a:t>Методология безопасности хвостохранилищ</a:t>
          </a:r>
          <a:r>
            <a:rPr lang="en-US" sz="2800" b="1" u="none" dirty="0" smtClean="0">
              <a:solidFill>
                <a:schemeClr val="bg1"/>
              </a:solidFill>
            </a:rPr>
            <a:t> </a:t>
          </a:r>
        </a:p>
      </dgm:t>
    </dgm:pt>
    <dgm:pt modelId="{D1FFC34A-8441-4462-9C85-0E88CF0CFC4B}" type="parTrans" cxnId="{EB13CCB7-B136-41B5-976A-E3EE952050E1}">
      <dgm:prSet/>
      <dgm:spPr/>
      <dgm:t>
        <a:bodyPr/>
        <a:lstStyle/>
        <a:p>
          <a:endParaRPr lang="en-US"/>
        </a:p>
      </dgm:t>
    </dgm:pt>
    <dgm:pt modelId="{0EDC3A59-5E7C-4952-B186-EBC5B659A40A}" type="sibTrans" cxnId="{EB13CCB7-B136-41B5-976A-E3EE952050E1}">
      <dgm:prSet/>
      <dgm:spPr/>
      <dgm:t>
        <a:bodyPr/>
        <a:lstStyle/>
        <a:p>
          <a:endParaRPr lang="en-US"/>
        </a:p>
      </dgm:t>
    </dgm:pt>
    <dgm:pt modelId="{6D457876-DE91-4E94-BC0B-EE0E0BF1DDD1}">
      <dgm:prSet phldrT="[Текст]" custT="1"/>
      <dgm:spPr>
        <a:solidFill>
          <a:srgbClr val="0070C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atin typeface="Arial" pitchFamily="34" charset="0"/>
              <a:cs typeface="Arial" pitchFamily="34" charset="0"/>
            </a:rPr>
            <a:t>Метод оценки </a:t>
          </a:r>
          <a:r>
            <a:rPr lang="en-US" sz="2000" b="1" dirty="0" smtClean="0">
              <a:latin typeface="Arial" pitchFamily="34" charset="0"/>
              <a:cs typeface="Arial" pitchFamily="34" charset="0"/>
            </a:rPr>
            <a:t>“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Индекса опасности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хвосто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-хранилищ</a:t>
          </a:r>
          <a:r>
            <a:rPr lang="en-US" sz="2000" b="1" dirty="0" smtClean="0">
              <a:latin typeface="Arial" pitchFamily="34" charset="0"/>
              <a:cs typeface="Arial" pitchFamily="34" charset="0"/>
            </a:rPr>
            <a:t>” (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ИОХ</a:t>
          </a:r>
          <a:r>
            <a:rPr lang="en-US" sz="2000" b="1" dirty="0" smtClean="0">
              <a:latin typeface="Arial" pitchFamily="34" charset="0"/>
              <a:cs typeface="Arial" pitchFamily="34" charset="0"/>
            </a:rPr>
            <a:t>)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A3B79631-5416-4E43-B63E-1D0B671BFA9D}" type="parTrans" cxnId="{96124E76-F3F7-4666-A019-20E494490881}">
      <dgm:prSet/>
      <dgm:spPr/>
      <dgm:t>
        <a:bodyPr/>
        <a:lstStyle/>
        <a:p>
          <a:endParaRPr lang="en-US"/>
        </a:p>
      </dgm:t>
    </dgm:pt>
    <dgm:pt modelId="{5D07111F-E4AF-4416-8CA2-1360E5D6545A}" type="sibTrans" cxnId="{96124E76-F3F7-4666-A019-20E494490881}">
      <dgm:prSet/>
      <dgm:spPr/>
      <dgm:t>
        <a:bodyPr/>
        <a:lstStyle/>
        <a:p>
          <a:endParaRPr lang="en-US"/>
        </a:p>
      </dgm:t>
    </dgm:pt>
    <dgm:pt modelId="{509A21A2-65A3-4507-93E4-1B23F62CD453}">
      <dgm:prSet phldrT="[Текст]" custT="1"/>
      <dgm:spPr>
        <a:solidFill>
          <a:srgbClr val="0070C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u="none" dirty="0" smtClean="0">
              <a:latin typeface="Arial" pitchFamily="34" charset="0"/>
              <a:cs typeface="Arial" pitchFamily="34" charset="0"/>
            </a:rPr>
            <a:t>Контрольный список хвостохранилищ</a:t>
          </a:r>
          <a:endParaRPr lang="en-US" sz="2000" b="1" u="none" dirty="0">
            <a:latin typeface="Arial" pitchFamily="34" charset="0"/>
            <a:cs typeface="Arial" pitchFamily="34" charset="0"/>
          </a:endParaRPr>
        </a:p>
      </dgm:t>
    </dgm:pt>
    <dgm:pt modelId="{102FBCF3-7EC1-4B83-A97D-91AAD1D2E088}" type="parTrans" cxnId="{1839E61C-CA4B-4F9D-B270-383152EC5179}">
      <dgm:prSet/>
      <dgm:spPr/>
      <dgm:t>
        <a:bodyPr/>
        <a:lstStyle/>
        <a:p>
          <a:endParaRPr lang="en-US"/>
        </a:p>
      </dgm:t>
    </dgm:pt>
    <dgm:pt modelId="{E506063D-6949-4597-A7F2-5001200F0411}" type="sibTrans" cxnId="{1839E61C-CA4B-4F9D-B270-383152EC5179}">
      <dgm:prSet/>
      <dgm:spPr/>
      <dgm:t>
        <a:bodyPr/>
        <a:lstStyle/>
        <a:p>
          <a:endParaRPr lang="en-US"/>
        </a:p>
      </dgm:t>
    </dgm:pt>
    <dgm:pt modelId="{A7F3386E-F9AF-495D-8747-5A3DFAEC713B}" type="pres">
      <dgm:prSet presAssocID="{9FCBFC62-01A2-4E74-89B8-F9378E6920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BBAE6A-2CA4-44B1-BCB5-74656A404225}" type="pres">
      <dgm:prSet presAssocID="{7F419036-CB1F-4AB3-8F48-2CFA5C54CC50}" presName="linNode" presStyleCnt="0"/>
      <dgm:spPr/>
    </dgm:pt>
    <dgm:pt modelId="{F23D24DD-43CA-432A-9584-D112DA9D74C1}" type="pres">
      <dgm:prSet presAssocID="{7F419036-CB1F-4AB3-8F48-2CFA5C54CC50}" presName="parentText" presStyleLbl="node1" presStyleIdx="0" presStyleCnt="3" custScaleX="171166" custScaleY="18114" custLinFactNeighborX="9828" custLinFactNeighborY="3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A487E-7CB2-490C-96A4-1074CD36AE93}" type="pres">
      <dgm:prSet presAssocID="{0EDC3A59-5E7C-4952-B186-EBC5B659A40A}" presName="sp" presStyleCnt="0"/>
      <dgm:spPr/>
    </dgm:pt>
    <dgm:pt modelId="{2017C775-7C4B-4A81-84C8-B2EA4022B735}" type="pres">
      <dgm:prSet presAssocID="{6D457876-DE91-4E94-BC0B-EE0E0BF1DDD1}" presName="linNode" presStyleCnt="0"/>
      <dgm:spPr/>
    </dgm:pt>
    <dgm:pt modelId="{385DEB28-1A05-4E26-83F0-9A5106EDE7E0}" type="pres">
      <dgm:prSet presAssocID="{6D457876-DE91-4E94-BC0B-EE0E0BF1DDD1}" presName="parentText" presStyleLbl="node1" presStyleIdx="1" presStyleCnt="3" custScaleX="109662" custScaleY="24269" custLinFactNeighborX="-19489" custLinFactNeighborY="73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2EE6A-EF5B-4951-AAA7-B5035FF58A52}" type="pres">
      <dgm:prSet presAssocID="{5D07111F-E4AF-4416-8CA2-1360E5D6545A}" presName="sp" presStyleCnt="0"/>
      <dgm:spPr/>
    </dgm:pt>
    <dgm:pt modelId="{D335542E-BE11-46CA-AED8-926571FCEE2E}" type="pres">
      <dgm:prSet presAssocID="{509A21A2-65A3-4507-93E4-1B23F62CD453}" presName="linNode" presStyleCnt="0"/>
      <dgm:spPr/>
    </dgm:pt>
    <dgm:pt modelId="{9FB72F80-7421-427A-A8E7-8C18F9D572FE}" type="pres">
      <dgm:prSet presAssocID="{509A21A2-65A3-4507-93E4-1B23F62CD453}" presName="parentText" presStyleLbl="node1" presStyleIdx="2" presStyleCnt="3" custScaleX="102897" custScaleY="22713" custLinFactX="10946" custLinFactNeighborX="100000" custLinFactNeighborY="-208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39E61C-CA4B-4F9D-B270-383152EC5179}" srcId="{9FCBFC62-01A2-4E74-89B8-F9378E692068}" destId="{509A21A2-65A3-4507-93E4-1B23F62CD453}" srcOrd="2" destOrd="0" parTransId="{102FBCF3-7EC1-4B83-A97D-91AAD1D2E088}" sibTransId="{E506063D-6949-4597-A7F2-5001200F0411}"/>
    <dgm:cxn modelId="{46F9BF00-C006-40F4-B98D-AB86D82B5866}" type="presOf" srcId="{509A21A2-65A3-4507-93E4-1B23F62CD453}" destId="{9FB72F80-7421-427A-A8E7-8C18F9D572FE}" srcOrd="0" destOrd="0" presId="urn:microsoft.com/office/officeart/2005/8/layout/vList5"/>
    <dgm:cxn modelId="{23FA696C-73AD-4CAC-AABE-CDCDE5A26F67}" type="presOf" srcId="{6D457876-DE91-4E94-BC0B-EE0E0BF1DDD1}" destId="{385DEB28-1A05-4E26-83F0-9A5106EDE7E0}" srcOrd="0" destOrd="0" presId="urn:microsoft.com/office/officeart/2005/8/layout/vList5"/>
    <dgm:cxn modelId="{E3224EAC-0807-40B3-905A-2D9A385F6075}" type="presOf" srcId="{9FCBFC62-01A2-4E74-89B8-F9378E692068}" destId="{A7F3386E-F9AF-495D-8747-5A3DFAEC713B}" srcOrd="0" destOrd="0" presId="urn:microsoft.com/office/officeart/2005/8/layout/vList5"/>
    <dgm:cxn modelId="{84F5611A-24FA-4BD5-8D4B-5898A46B439A}" type="presOf" srcId="{7F419036-CB1F-4AB3-8F48-2CFA5C54CC50}" destId="{F23D24DD-43CA-432A-9584-D112DA9D74C1}" srcOrd="0" destOrd="0" presId="urn:microsoft.com/office/officeart/2005/8/layout/vList5"/>
    <dgm:cxn modelId="{96124E76-F3F7-4666-A019-20E494490881}" srcId="{9FCBFC62-01A2-4E74-89B8-F9378E692068}" destId="{6D457876-DE91-4E94-BC0B-EE0E0BF1DDD1}" srcOrd="1" destOrd="0" parTransId="{A3B79631-5416-4E43-B63E-1D0B671BFA9D}" sibTransId="{5D07111F-E4AF-4416-8CA2-1360E5D6545A}"/>
    <dgm:cxn modelId="{EB13CCB7-B136-41B5-976A-E3EE952050E1}" srcId="{9FCBFC62-01A2-4E74-89B8-F9378E692068}" destId="{7F419036-CB1F-4AB3-8F48-2CFA5C54CC50}" srcOrd="0" destOrd="0" parTransId="{D1FFC34A-8441-4462-9C85-0E88CF0CFC4B}" sibTransId="{0EDC3A59-5E7C-4952-B186-EBC5B659A40A}"/>
    <dgm:cxn modelId="{C3EEF4D6-3D29-4BDF-875F-6D871CE1E0D4}" type="presParOf" srcId="{A7F3386E-F9AF-495D-8747-5A3DFAEC713B}" destId="{94BBAE6A-2CA4-44B1-BCB5-74656A404225}" srcOrd="0" destOrd="0" presId="urn:microsoft.com/office/officeart/2005/8/layout/vList5"/>
    <dgm:cxn modelId="{C563423A-4106-4DBD-ABC9-DB982269BA2F}" type="presParOf" srcId="{94BBAE6A-2CA4-44B1-BCB5-74656A404225}" destId="{F23D24DD-43CA-432A-9584-D112DA9D74C1}" srcOrd="0" destOrd="0" presId="urn:microsoft.com/office/officeart/2005/8/layout/vList5"/>
    <dgm:cxn modelId="{BB25F74E-A071-46D8-8BAC-A7E0BD26B602}" type="presParOf" srcId="{A7F3386E-F9AF-495D-8747-5A3DFAEC713B}" destId="{628A487E-7CB2-490C-96A4-1074CD36AE93}" srcOrd="1" destOrd="0" presId="urn:microsoft.com/office/officeart/2005/8/layout/vList5"/>
    <dgm:cxn modelId="{78ACE237-BAF5-4AF4-B8ED-722FFAC0F128}" type="presParOf" srcId="{A7F3386E-F9AF-495D-8747-5A3DFAEC713B}" destId="{2017C775-7C4B-4A81-84C8-B2EA4022B735}" srcOrd="2" destOrd="0" presId="urn:microsoft.com/office/officeart/2005/8/layout/vList5"/>
    <dgm:cxn modelId="{36BABBA9-4429-41F7-8A01-38FFB76D9EC2}" type="presParOf" srcId="{2017C775-7C4B-4A81-84C8-B2EA4022B735}" destId="{385DEB28-1A05-4E26-83F0-9A5106EDE7E0}" srcOrd="0" destOrd="0" presId="urn:microsoft.com/office/officeart/2005/8/layout/vList5"/>
    <dgm:cxn modelId="{7A367CFD-01FF-450C-84BE-5FB5F7788D29}" type="presParOf" srcId="{A7F3386E-F9AF-495D-8747-5A3DFAEC713B}" destId="{8AF2EE6A-EF5B-4951-AAA7-B5035FF58A52}" srcOrd="3" destOrd="0" presId="urn:microsoft.com/office/officeart/2005/8/layout/vList5"/>
    <dgm:cxn modelId="{D97FC545-ED75-467D-948E-01DE8D30482E}" type="presParOf" srcId="{A7F3386E-F9AF-495D-8747-5A3DFAEC713B}" destId="{D335542E-BE11-46CA-AED8-926571FCEE2E}" srcOrd="4" destOrd="0" presId="urn:microsoft.com/office/officeart/2005/8/layout/vList5"/>
    <dgm:cxn modelId="{DF807D70-50B6-4E07-BA8A-D8D5A17A5E15}" type="presParOf" srcId="{D335542E-BE11-46CA-AED8-926571FCEE2E}" destId="{9FB72F80-7421-427A-A8E7-8C18F9D572F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B26986-552A-46C1-BD9D-0351E2522CE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DD827FA3-3970-4DF4-B964-2064FDC10790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7DDDFF"/>
        </a:solidFill>
        <a:ln>
          <a:solidFill>
            <a:srgbClr val="00B050"/>
          </a:solidFill>
        </a:ln>
      </dgm:spPr>
      <dgm:t>
        <a:bodyPr/>
        <a:lstStyle/>
        <a:p>
          <a:pPr marL="174625" indent="0" algn="ctr" rtl="0"/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Повышение знаний среди студентов и преподавателей по безопасности хвостохранилищ</a:t>
          </a:r>
          <a:r>
            <a:rPr lang="en-GB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 её законодательный обзор в Украине</a:t>
          </a:r>
          <a:endParaRPr lang="uk-UA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41ACF50-9E2C-4375-9778-B38987423331}" type="parTrans" cxnId="{B34B621D-9CD2-4CDB-9B8E-B3D9649C5BBE}">
      <dgm:prSet/>
      <dgm:spPr/>
      <dgm:t>
        <a:bodyPr/>
        <a:lstStyle/>
        <a:p>
          <a:endParaRPr lang="uk-UA"/>
        </a:p>
      </dgm:t>
    </dgm:pt>
    <dgm:pt modelId="{567AAC70-F67F-4CEB-8A9B-EAFEADE5BBDD}" type="sibTrans" cxnId="{B34B621D-9CD2-4CDB-9B8E-B3D9649C5BBE}">
      <dgm:prSet/>
      <dgm:spPr/>
      <dgm:t>
        <a:bodyPr/>
        <a:lstStyle/>
        <a:p>
          <a:endParaRPr lang="uk-UA"/>
        </a:p>
      </dgm:t>
    </dgm:pt>
    <dgm:pt modelId="{EBA2A61C-3316-4494-9A76-5B62B22065A3}" type="pres">
      <dgm:prSet presAssocID="{8EB26986-552A-46C1-BD9D-0351E2522C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4DC65F1-9350-4D25-998B-36D4B285557E}" type="pres">
      <dgm:prSet presAssocID="{DD827FA3-3970-4DF4-B964-2064FDC10790}" presName="parentText" presStyleLbl="node1" presStyleIdx="0" presStyleCnt="1" custScaleY="310603" custLinFactNeighborY="2634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5FE30DC-3378-4EDC-98D6-227506AD63DB}" type="presOf" srcId="{DD827FA3-3970-4DF4-B964-2064FDC10790}" destId="{44DC65F1-9350-4D25-998B-36D4B285557E}" srcOrd="0" destOrd="0" presId="urn:microsoft.com/office/officeart/2005/8/layout/vList2"/>
    <dgm:cxn modelId="{B34B621D-9CD2-4CDB-9B8E-B3D9649C5BBE}" srcId="{8EB26986-552A-46C1-BD9D-0351E2522CE9}" destId="{DD827FA3-3970-4DF4-B964-2064FDC10790}" srcOrd="0" destOrd="0" parTransId="{D41ACF50-9E2C-4375-9778-B38987423331}" sibTransId="{567AAC70-F67F-4CEB-8A9B-EAFEADE5BBDD}"/>
    <dgm:cxn modelId="{5D0F0B9D-87E8-47F4-AFFC-B2BBCBCEBB55}" type="presOf" srcId="{8EB26986-552A-46C1-BD9D-0351E2522CE9}" destId="{EBA2A61C-3316-4494-9A76-5B62B22065A3}" srcOrd="0" destOrd="0" presId="urn:microsoft.com/office/officeart/2005/8/layout/vList2"/>
    <dgm:cxn modelId="{B2A38405-376B-4AE0-A66D-7639783DAD1B}" type="presParOf" srcId="{EBA2A61C-3316-4494-9A76-5B62B22065A3}" destId="{44DC65F1-9350-4D25-998B-36D4B28555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5EE348-FE08-4B86-A1A6-849034487E49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3772178-9221-4F96-965D-3F9177112F8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E6FFE6"/>
        </a:solidFill>
        <a:ln>
          <a:solidFill>
            <a:srgbClr val="00B050"/>
          </a:solidFill>
        </a:ln>
      </dgm:spPr>
      <dgm:t>
        <a:bodyPr/>
        <a:lstStyle/>
        <a:p>
          <a:pPr rtl="0"/>
          <a:r>
            <a:rPr lang="ru-RU" sz="2800" b="1" dirty="0" smtClean="0">
              <a:latin typeface="Arial" pitchFamily="34" charset="0"/>
              <a:cs typeface="Arial" pitchFamily="34" charset="0"/>
            </a:rPr>
            <a:t>Исполнитель</a:t>
          </a:r>
          <a:endParaRPr lang="uk-UA" sz="2800" b="1" dirty="0">
            <a:latin typeface="Arial" pitchFamily="34" charset="0"/>
            <a:cs typeface="Arial" pitchFamily="34" charset="0"/>
          </a:endParaRPr>
        </a:p>
      </dgm:t>
    </dgm:pt>
    <dgm:pt modelId="{1EFD7F45-FF2A-4087-8373-E7BC3002392D}" type="parTrans" cxnId="{EB9F7EDD-781A-4A6E-ACD4-65B78A8AD872}">
      <dgm:prSet/>
      <dgm:spPr/>
      <dgm:t>
        <a:bodyPr/>
        <a:lstStyle/>
        <a:p>
          <a:endParaRPr lang="uk-UA"/>
        </a:p>
      </dgm:t>
    </dgm:pt>
    <dgm:pt modelId="{25649567-9863-4029-BE6F-856BEE2C8648}" type="sibTrans" cxnId="{EB9F7EDD-781A-4A6E-ACD4-65B78A8AD872}">
      <dgm:prSet/>
      <dgm:spPr/>
      <dgm:t>
        <a:bodyPr/>
        <a:lstStyle/>
        <a:p>
          <a:endParaRPr lang="uk-UA"/>
        </a:p>
      </dgm:t>
    </dgm:pt>
    <dgm:pt modelId="{3F8F0246-08F4-42F8-9CCA-7B3949F5E6C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E6FFE6"/>
        </a:solidFill>
        <a:ln>
          <a:solidFill>
            <a:srgbClr val="00B050"/>
          </a:solidFill>
        </a:ln>
      </dgm:spPr>
      <dgm:t>
        <a:bodyPr/>
        <a:lstStyle/>
        <a:p>
          <a:pPr rtl="0"/>
          <a:r>
            <a:rPr lang="ru-RU" sz="2800" b="1" dirty="0" smtClean="0">
              <a:latin typeface="Arial" pitchFamily="34" charset="0"/>
              <a:cs typeface="Arial" pitchFamily="34" charset="0"/>
            </a:rPr>
            <a:t>Страна реализации проекта</a:t>
          </a:r>
          <a:endParaRPr lang="uk-UA" sz="2800" b="1" dirty="0">
            <a:latin typeface="Arial" pitchFamily="34" charset="0"/>
            <a:cs typeface="Arial" pitchFamily="34" charset="0"/>
          </a:endParaRPr>
        </a:p>
      </dgm:t>
    </dgm:pt>
    <dgm:pt modelId="{0A471DAA-3ABC-4F4D-9DB0-DAF0150B3D68}" type="parTrans" cxnId="{24A5A173-A258-48FF-902E-D03CC767D0D1}">
      <dgm:prSet/>
      <dgm:spPr/>
      <dgm:t>
        <a:bodyPr/>
        <a:lstStyle/>
        <a:p>
          <a:endParaRPr lang="uk-UA"/>
        </a:p>
      </dgm:t>
    </dgm:pt>
    <dgm:pt modelId="{D76A1818-3491-44C6-A68A-8D4F3A8FFA8E}" type="sibTrans" cxnId="{24A5A173-A258-48FF-902E-D03CC767D0D1}">
      <dgm:prSet/>
      <dgm:spPr/>
      <dgm:t>
        <a:bodyPr/>
        <a:lstStyle/>
        <a:p>
          <a:endParaRPr lang="uk-UA"/>
        </a:p>
      </dgm:t>
    </dgm:pt>
    <dgm:pt modelId="{6EC53AE7-ED2A-41E9-A59A-312EE2BCDA25}">
      <dgm:prSet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Национальный горный университет 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</a:t>
          </a:r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Днепропетровск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)</a:t>
          </a:r>
          <a:endParaRPr lang="uk-UA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A35DE81-98DA-4A4E-9351-EC05211C4B9D}" type="parTrans" cxnId="{37D55EAB-E5B2-4A62-8D3E-FF8DC9816EA1}">
      <dgm:prSet/>
      <dgm:spPr/>
      <dgm:t>
        <a:bodyPr/>
        <a:lstStyle/>
        <a:p>
          <a:endParaRPr lang="uk-UA"/>
        </a:p>
      </dgm:t>
    </dgm:pt>
    <dgm:pt modelId="{1B510A88-A62F-4AAA-9F7E-50C5CE238752}" type="sibTrans" cxnId="{37D55EAB-E5B2-4A62-8D3E-FF8DC9816EA1}">
      <dgm:prSet/>
      <dgm:spPr/>
      <dgm:t>
        <a:bodyPr/>
        <a:lstStyle/>
        <a:p>
          <a:endParaRPr lang="uk-UA"/>
        </a:p>
      </dgm:t>
    </dgm:pt>
    <dgm:pt modelId="{CC3B6ADF-FA20-4DE5-A926-37542BF28A52}">
      <dgm:prSet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Украина</a:t>
          </a:r>
          <a:endParaRPr lang="uk-UA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419200-EBA7-4E48-9D0D-097C67146002}" type="parTrans" cxnId="{2E6827B3-771B-4DB7-9475-A186B909558F}">
      <dgm:prSet/>
      <dgm:spPr/>
      <dgm:t>
        <a:bodyPr/>
        <a:lstStyle/>
        <a:p>
          <a:endParaRPr lang="uk-UA"/>
        </a:p>
      </dgm:t>
    </dgm:pt>
    <dgm:pt modelId="{EBBA4891-9147-4C49-8474-FCA2E8E01F56}" type="sibTrans" cxnId="{2E6827B3-771B-4DB7-9475-A186B909558F}">
      <dgm:prSet/>
      <dgm:spPr/>
      <dgm:t>
        <a:bodyPr/>
        <a:lstStyle/>
        <a:p>
          <a:endParaRPr lang="uk-UA"/>
        </a:p>
      </dgm:t>
    </dgm:pt>
    <dgm:pt modelId="{F69E1D05-E397-41DA-A080-10646BA124B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E6FFE6"/>
        </a:solidFill>
        <a:ln>
          <a:solidFill>
            <a:srgbClr val="00B050"/>
          </a:solidFill>
        </a:ln>
      </dgm:spPr>
      <dgm:t>
        <a:bodyPr/>
        <a:lstStyle/>
        <a:p>
          <a:pPr rtl="0"/>
          <a:r>
            <a:rPr lang="ru-RU" sz="2800" b="1" dirty="0" smtClean="0">
              <a:latin typeface="Arial" pitchFamily="34" charset="0"/>
              <a:cs typeface="Arial" pitchFamily="34" charset="0"/>
            </a:rPr>
            <a:t>Продолжи-</a:t>
          </a:r>
          <a:r>
            <a:rPr lang="ru-RU" sz="2800" b="1" dirty="0" err="1" smtClean="0">
              <a:latin typeface="Arial" pitchFamily="34" charset="0"/>
              <a:cs typeface="Arial" pitchFamily="34" charset="0"/>
            </a:rPr>
            <a:t>тельность</a:t>
          </a:r>
          <a:endParaRPr lang="uk-UA" sz="2800" b="1" dirty="0">
            <a:latin typeface="Arial" pitchFamily="34" charset="0"/>
            <a:cs typeface="Arial" pitchFamily="34" charset="0"/>
          </a:endParaRPr>
        </a:p>
      </dgm:t>
    </dgm:pt>
    <dgm:pt modelId="{03E338F3-F9EC-4095-A18E-9CFFE355D802}" type="parTrans" cxnId="{E9C26FEC-608D-4033-A49A-A484F7779EF9}">
      <dgm:prSet/>
      <dgm:spPr/>
      <dgm:t>
        <a:bodyPr/>
        <a:lstStyle/>
        <a:p>
          <a:endParaRPr lang="ru-RU"/>
        </a:p>
      </dgm:t>
    </dgm:pt>
    <dgm:pt modelId="{8BE2FF98-DC84-4A0B-A459-8860FC4DABF3}" type="sibTrans" cxnId="{E9C26FEC-608D-4033-A49A-A484F7779EF9}">
      <dgm:prSet/>
      <dgm:spPr/>
      <dgm:t>
        <a:bodyPr/>
        <a:lstStyle/>
        <a:p>
          <a:endParaRPr lang="ru-RU"/>
        </a:p>
      </dgm:t>
    </dgm:pt>
    <dgm:pt modelId="{9CE4F916-11AC-4340-B841-E529A39C00F6}">
      <dgm:prSet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Июнь</a:t>
          </a:r>
          <a:r>
            <a:rPr lang="en-GB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2016 – </a:t>
          </a:r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Май</a:t>
          </a:r>
          <a:r>
            <a:rPr lang="en-GB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2017</a:t>
          </a:r>
          <a:endParaRPr lang="uk-UA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D0E8142-E290-48ED-B8A4-9F7A3C138932}" type="parTrans" cxnId="{FF9FC4C8-72B3-4168-80C6-C849D19A2E1C}">
      <dgm:prSet/>
      <dgm:spPr/>
      <dgm:t>
        <a:bodyPr/>
        <a:lstStyle/>
        <a:p>
          <a:endParaRPr lang="ru-RU"/>
        </a:p>
      </dgm:t>
    </dgm:pt>
    <dgm:pt modelId="{0D32BAB4-BBC8-44EB-A92F-F11E4FF22B61}" type="sibTrans" cxnId="{FF9FC4C8-72B3-4168-80C6-C849D19A2E1C}">
      <dgm:prSet/>
      <dgm:spPr/>
      <dgm:t>
        <a:bodyPr/>
        <a:lstStyle/>
        <a:p>
          <a:endParaRPr lang="ru-RU"/>
        </a:p>
      </dgm:t>
    </dgm:pt>
    <dgm:pt modelId="{5D4A683C-F52C-4F29-9831-58A49FED0929}" type="pres">
      <dgm:prSet presAssocID="{B55EE348-FE08-4B86-A1A6-849034487E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1ABE193-48AA-4BC4-9877-8812C6FD5794}" type="pres">
      <dgm:prSet presAssocID="{13772178-9221-4F96-965D-3F9177112F83}" presName="linNode" presStyleCnt="0"/>
      <dgm:spPr/>
    </dgm:pt>
    <dgm:pt modelId="{73DCF33F-5009-4B18-8BA9-0C8FFCF9AE69}" type="pres">
      <dgm:prSet presAssocID="{13772178-9221-4F96-965D-3F9177112F83}" presName="parentText" presStyleLbl="node1" presStyleIdx="0" presStyleCnt="3" custScaleY="7963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4D8B724-69BF-4607-8221-8648362BDE25}" type="pres">
      <dgm:prSet presAssocID="{13772178-9221-4F96-965D-3F9177112F8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1789BF-7839-4B69-9E4E-F10237B3BED3}" type="pres">
      <dgm:prSet presAssocID="{25649567-9863-4029-BE6F-856BEE2C8648}" presName="sp" presStyleCnt="0"/>
      <dgm:spPr/>
    </dgm:pt>
    <dgm:pt modelId="{30D984D1-1C0A-45FC-8DA6-E6D3F276F581}" type="pres">
      <dgm:prSet presAssocID="{3F8F0246-08F4-42F8-9CCA-7B3949F5E6CD}" presName="linNode" presStyleCnt="0"/>
      <dgm:spPr/>
    </dgm:pt>
    <dgm:pt modelId="{E1C82E5F-1199-4CE3-B4F4-8DE50E259BCF}" type="pres">
      <dgm:prSet presAssocID="{3F8F0246-08F4-42F8-9CCA-7B3949F5E6C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18D811-BB42-489B-B734-047167D76B2D}" type="pres">
      <dgm:prSet presAssocID="{3F8F0246-08F4-42F8-9CCA-7B3949F5E6C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300367-6B29-437A-9FE3-830807F3496B}" type="pres">
      <dgm:prSet presAssocID="{D76A1818-3491-44C6-A68A-8D4F3A8FFA8E}" presName="sp" presStyleCnt="0"/>
      <dgm:spPr/>
    </dgm:pt>
    <dgm:pt modelId="{BE40FFEE-CC3C-466E-868C-3B9C2A39993D}" type="pres">
      <dgm:prSet presAssocID="{F69E1D05-E397-41DA-A080-10646BA124BB}" presName="linNode" presStyleCnt="0"/>
      <dgm:spPr/>
    </dgm:pt>
    <dgm:pt modelId="{F8DDF2B6-D163-4317-BCCE-4C2132BE6CC2}" type="pres">
      <dgm:prSet presAssocID="{F69E1D05-E397-41DA-A080-10646BA124BB}" presName="parentText" presStyleLbl="node1" presStyleIdx="2" presStyleCnt="3" custScaleY="79634" custLinFactNeighborY="104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0C895-FEE6-4E88-97D6-92DD9E2CA260}" type="pres">
      <dgm:prSet presAssocID="{F69E1D05-E397-41DA-A080-10646BA124BB}" presName="descendantText" presStyleLbl="alignAccFollowNode1" presStyleIdx="2" presStyleCnt="3" custLinFactNeighborY="12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C26FEC-608D-4033-A49A-A484F7779EF9}" srcId="{B55EE348-FE08-4B86-A1A6-849034487E49}" destId="{F69E1D05-E397-41DA-A080-10646BA124BB}" srcOrd="2" destOrd="0" parTransId="{03E338F3-F9EC-4095-A18E-9CFFE355D802}" sibTransId="{8BE2FF98-DC84-4A0B-A459-8860FC4DABF3}"/>
    <dgm:cxn modelId="{BA744CBF-5F15-41D3-AAF8-C9250767F176}" type="presOf" srcId="{CC3B6ADF-FA20-4DE5-A926-37542BF28A52}" destId="{7518D811-BB42-489B-B734-047167D76B2D}" srcOrd="0" destOrd="0" presId="urn:microsoft.com/office/officeart/2005/8/layout/vList5"/>
    <dgm:cxn modelId="{37D55EAB-E5B2-4A62-8D3E-FF8DC9816EA1}" srcId="{13772178-9221-4F96-965D-3F9177112F83}" destId="{6EC53AE7-ED2A-41E9-A59A-312EE2BCDA25}" srcOrd="0" destOrd="0" parTransId="{1A35DE81-98DA-4A4E-9351-EC05211C4B9D}" sibTransId="{1B510A88-A62F-4AAA-9F7E-50C5CE238752}"/>
    <dgm:cxn modelId="{AECAC62C-A1F1-48BF-97B5-C55F7D656075}" type="presOf" srcId="{13772178-9221-4F96-965D-3F9177112F83}" destId="{73DCF33F-5009-4B18-8BA9-0C8FFCF9AE69}" srcOrd="0" destOrd="0" presId="urn:microsoft.com/office/officeart/2005/8/layout/vList5"/>
    <dgm:cxn modelId="{3FE26BA8-C8A6-4185-8D57-37ED6E2ABD9A}" type="presOf" srcId="{9CE4F916-11AC-4340-B841-E529A39C00F6}" destId="{F2C0C895-FEE6-4E88-97D6-92DD9E2CA260}" srcOrd="0" destOrd="0" presId="urn:microsoft.com/office/officeart/2005/8/layout/vList5"/>
    <dgm:cxn modelId="{EB9F7EDD-781A-4A6E-ACD4-65B78A8AD872}" srcId="{B55EE348-FE08-4B86-A1A6-849034487E49}" destId="{13772178-9221-4F96-965D-3F9177112F83}" srcOrd="0" destOrd="0" parTransId="{1EFD7F45-FF2A-4087-8373-E7BC3002392D}" sibTransId="{25649567-9863-4029-BE6F-856BEE2C8648}"/>
    <dgm:cxn modelId="{2E6827B3-771B-4DB7-9475-A186B909558F}" srcId="{3F8F0246-08F4-42F8-9CCA-7B3949F5E6CD}" destId="{CC3B6ADF-FA20-4DE5-A926-37542BF28A52}" srcOrd="0" destOrd="0" parTransId="{D3419200-EBA7-4E48-9D0D-097C67146002}" sibTransId="{EBBA4891-9147-4C49-8474-FCA2E8E01F56}"/>
    <dgm:cxn modelId="{CAF098D3-81AC-4BBA-B05E-ED5C9E536710}" type="presOf" srcId="{F69E1D05-E397-41DA-A080-10646BA124BB}" destId="{F8DDF2B6-D163-4317-BCCE-4C2132BE6CC2}" srcOrd="0" destOrd="0" presId="urn:microsoft.com/office/officeart/2005/8/layout/vList5"/>
    <dgm:cxn modelId="{A8ECEF58-B669-4449-8207-98D660C62F4F}" type="presOf" srcId="{B55EE348-FE08-4B86-A1A6-849034487E49}" destId="{5D4A683C-F52C-4F29-9831-58A49FED0929}" srcOrd="0" destOrd="0" presId="urn:microsoft.com/office/officeart/2005/8/layout/vList5"/>
    <dgm:cxn modelId="{DFF6601E-6D2F-4B0E-9010-9316B6C2B06D}" type="presOf" srcId="{6EC53AE7-ED2A-41E9-A59A-312EE2BCDA25}" destId="{44D8B724-69BF-4607-8221-8648362BDE25}" srcOrd="0" destOrd="0" presId="urn:microsoft.com/office/officeart/2005/8/layout/vList5"/>
    <dgm:cxn modelId="{24A5A173-A258-48FF-902E-D03CC767D0D1}" srcId="{B55EE348-FE08-4B86-A1A6-849034487E49}" destId="{3F8F0246-08F4-42F8-9CCA-7B3949F5E6CD}" srcOrd="1" destOrd="0" parTransId="{0A471DAA-3ABC-4F4D-9DB0-DAF0150B3D68}" sibTransId="{D76A1818-3491-44C6-A68A-8D4F3A8FFA8E}"/>
    <dgm:cxn modelId="{FF9FC4C8-72B3-4168-80C6-C849D19A2E1C}" srcId="{F69E1D05-E397-41DA-A080-10646BA124BB}" destId="{9CE4F916-11AC-4340-B841-E529A39C00F6}" srcOrd="0" destOrd="0" parTransId="{7D0E8142-E290-48ED-B8A4-9F7A3C138932}" sibTransId="{0D32BAB4-BBC8-44EB-A92F-F11E4FF22B61}"/>
    <dgm:cxn modelId="{DBEABA70-6C83-4E7E-92E8-632341CCA7C8}" type="presOf" srcId="{3F8F0246-08F4-42F8-9CCA-7B3949F5E6CD}" destId="{E1C82E5F-1199-4CE3-B4F4-8DE50E259BCF}" srcOrd="0" destOrd="0" presId="urn:microsoft.com/office/officeart/2005/8/layout/vList5"/>
    <dgm:cxn modelId="{95524CE8-D2FE-4149-9155-D80B92FCF48B}" type="presParOf" srcId="{5D4A683C-F52C-4F29-9831-58A49FED0929}" destId="{61ABE193-48AA-4BC4-9877-8812C6FD5794}" srcOrd="0" destOrd="0" presId="urn:microsoft.com/office/officeart/2005/8/layout/vList5"/>
    <dgm:cxn modelId="{B4A5E4FD-4D92-4BE3-A88B-50054E141C99}" type="presParOf" srcId="{61ABE193-48AA-4BC4-9877-8812C6FD5794}" destId="{73DCF33F-5009-4B18-8BA9-0C8FFCF9AE69}" srcOrd="0" destOrd="0" presId="urn:microsoft.com/office/officeart/2005/8/layout/vList5"/>
    <dgm:cxn modelId="{EB2CAD8D-4CF4-4489-B5DE-98EC862DFAD7}" type="presParOf" srcId="{61ABE193-48AA-4BC4-9877-8812C6FD5794}" destId="{44D8B724-69BF-4607-8221-8648362BDE25}" srcOrd="1" destOrd="0" presId="urn:microsoft.com/office/officeart/2005/8/layout/vList5"/>
    <dgm:cxn modelId="{5D7F8641-8EC8-433C-BAD9-95061728960A}" type="presParOf" srcId="{5D4A683C-F52C-4F29-9831-58A49FED0929}" destId="{AB1789BF-7839-4B69-9E4E-F10237B3BED3}" srcOrd="1" destOrd="0" presId="urn:microsoft.com/office/officeart/2005/8/layout/vList5"/>
    <dgm:cxn modelId="{46DDC93C-6160-42E9-93F2-B8E3DB0788B2}" type="presParOf" srcId="{5D4A683C-F52C-4F29-9831-58A49FED0929}" destId="{30D984D1-1C0A-45FC-8DA6-E6D3F276F581}" srcOrd="2" destOrd="0" presId="urn:microsoft.com/office/officeart/2005/8/layout/vList5"/>
    <dgm:cxn modelId="{9BEE36F9-212E-4FB5-8C65-8337D676B92F}" type="presParOf" srcId="{30D984D1-1C0A-45FC-8DA6-E6D3F276F581}" destId="{E1C82E5F-1199-4CE3-B4F4-8DE50E259BCF}" srcOrd="0" destOrd="0" presId="urn:microsoft.com/office/officeart/2005/8/layout/vList5"/>
    <dgm:cxn modelId="{2055ED64-994A-4A83-A9EE-823151458DA5}" type="presParOf" srcId="{30D984D1-1C0A-45FC-8DA6-E6D3F276F581}" destId="{7518D811-BB42-489B-B734-047167D76B2D}" srcOrd="1" destOrd="0" presId="urn:microsoft.com/office/officeart/2005/8/layout/vList5"/>
    <dgm:cxn modelId="{B8971AAB-FCD9-480C-8B00-CF9A4B82C506}" type="presParOf" srcId="{5D4A683C-F52C-4F29-9831-58A49FED0929}" destId="{70300367-6B29-437A-9FE3-830807F3496B}" srcOrd="3" destOrd="0" presId="urn:microsoft.com/office/officeart/2005/8/layout/vList5"/>
    <dgm:cxn modelId="{968A0D6E-FC5D-4EEE-9C55-418D9F2D99E6}" type="presParOf" srcId="{5D4A683C-F52C-4F29-9831-58A49FED0929}" destId="{BE40FFEE-CC3C-466E-868C-3B9C2A39993D}" srcOrd="4" destOrd="0" presId="urn:microsoft.com/office/officeart/2005/8/layout/vList5"/>
    <dgm:cxn modelId="{AA631320-9957-4A3D-84B1-CBDD87F9FB72}" type="presParOf" srcId="{BE40FFEE-CC3C-466E-868C-3B9C2A39993D}" destId="{F8DDF2B6-D163-4317-BCCE-4C2132BE6CC2}" srcOrd="0" destOrd="0" presId="urn:microsoft.com/office/officeart/2005/8/layout/vList5"/>
    <dgm:cxn modelId="{7494B042-D434-48F0-AEF4-114DFD9A6C59}" type="presParOf" srcId="{BE40FFEE-CC3C-466E-868C-3B9C2A39993D}" destId="{F2C0C895-FEE6-4E88-97D6-92DD9E2CA2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B26986-552A-46C1-BD9D-0351E2522CE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9429993E-689A-4163-81C1-607241972DEE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7DDDFF"/>
        </a:solidFill>
        <a:ln>
          <a:solidFill>
            <a:srgbClr val="00B050"/>
          </a:solidFill>
        </a:ln>
      </dgm:spPr>
      <dgm:t>
        <a:bodyPr/>
        <a:lstStyle/>
        <a:p>
          <a:pPr marL="261938" indent="0" algn="ctr" rtl="0"/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Участники проекта</a:t>
          </a:r>
          <a:endParaRPr lang="uk-UA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9A7439F-1720-4184-A7F3-0E9328B48A3F}" type="parTrans" cxnId="{998B171B-78D4-4CD3-9746-AF8095A19FFA}">
      <dgm:prSet/>
      <dgm:spPr/>
      <dgm:t>
        <a:bodyPr/>
        <a:lstStyle/>
        <a:p>
          <a:endParaRPr lang="uk-UA"/>
        </a:p>
      </dgm:t>
    </dgm:pt>
    <dgm:pt modelId="{9AC7CE58-361A-427E-8290-85393AEC82E0}" type="sibTrans" cxnId="{998B171B-78D4-4CD3-9746-AF8095A19FFA}">
      <dgm:prSet/>
      <dgm:spPr/>
      <dgm:t>
        <a:bodyPr/>
        <a:lstStyle/>
        <a:p>
          <a:endParaRPr lang="uk-UA"/>
        </a:p>
      </dgm:t>
    </dgm:pt>
    <dgm:pt modelId="{757942C5-2CD1-487D-86AD-E32940A9488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Украинская команда проекта 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(5 </a:t>
          </a:r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человек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) </a:t>
          </a:r>
        </a:p>
      </dgm:t>
    </dgm:pt>
    <dgm:pt modelId="{15487304-41FC-4B6F-83DB-C0757828E5C5}" type="parTrans" cxnId="{6F9FD891-95FD-4A9A-A90B-7511A9274B01}">
      <dgm:prSet/>
      <dgm:spPr/>
      <dgm:t>
        <a:bodyPr/>
        <a:lstStyle/>
        <a:p>
          <a:endParaRPr lang="uk-UA"/>
        </a:p>
      </dgm:t>
    </dgm:pt>
    <dgm:pt modelId="{7D1B133A-1C28-42E8-9BBF-66BC0CD35F80}" type="sibTrans" cxnId="{6F9FD891-95FD-4A9A-A90B-7511A9274B01}">
      <dgm:prSet/>
      <dgm:spPr/>
      <dgm:t>
        <a:bodyPr/>
        <a:lstStyle/>
        <a:p>
          <a:endParaRPr lang="uk-UA"/>
        </a:p>
      </dgm:t>
    </dgm:pt>
    <dgm:pt modelId="{AA664A10-2DD1-4D22-BC54-03C7D17EC332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Тьюторы</a:t>
          </a:r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и слушатели  из 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 </a:t>
          </a:r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университетов Днепропетровска 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(24 </a:t>
          </a:r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человека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)</a:t>
          </a:r>
        </a:p>
      </dgm:t>
    </dgm:pt>
    <dgm:pt modelId="{9DE8A52D-EB7D-46B8-A3EC-384FF79870F0}" type="parTrans" cxnId="{BD3657F1-0A2F-41F6-B3EB-B295A3CE6B6E}">
      <dgm:prSet/>
      <dgm:spPr/>
      <dgm:t>
        <a:bodyPr/>
        <a:lstStyle/>
        <a:p>
          <a:endParaRPr lang="uk-UA"/>
        </a:p>
      </dgm:t>
    </dgm:pt>
    <dgm:pt modelId="{7A1990DF-F054-4E63-8D1D-4DCD39EA21E2}" type="sibTrans" cxnId="{BD3657F1-0A2F-41F6-B3EB-B295A3CE6B6E}">
      <dgm:prSet/>
      <dgm:spPr/>
      <dgm:t>
        <a:bodyPr/>
        <a:lstStyle/>
        <a:p>
          <a:endParaRPr lang="uk-UA"/>
        </a:p>
      </dgm:t>
    </dgm:pt>
    <dgm:pt modelId="{19CF780E-717C-4DAE-A8C0-F086DB59BA0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Украинские эксперты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</a:t>
          </a:r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представители компетентных органов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)</a:t>
          </a:r>
        </a:p>
      </dgm:t>
    </dgm:pt>
    <dgm:pt modelId="{144A8AAA-6FEE-4208-95C8-6EC2413031A5}" type="parTrans" cxnId="{5ADB944A-7005-4B07-AA06-39CFE39E55D4}">
      <dgm:prSet/>
      <dgm:spPr/>
      <dgm:t>
        <a:bodyPr/>
        <a:lstStyle/>
        <a:p>
          <a:endParaRPr lang="uk-UA"/>
        </a:p>
      </dgm:t>
    </dgm:pt>
    <dgm:pt modelId="{A781E0B7-2BAB-4397-8E33-E029F2307A5C}" type="sibTrans" cxnId="{5ADB944A-7005-4B07-AA06-39CFE39E55D4}">
      <dgm:prSet/>
      <dgm:spPr/>
      <dgm:t>
        <a:bodyPr/>
        <a:lstStyle/>
        <a:p>
          <a:endParaRPr lang="uk-UA"/>
        </a:p>
      </dgm:t>
    </dgm:pt>
    <dgm:pt modelId="{71C27001-3FF2-4E69-8D41-944C105DAE41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Международные эксперты по безопасности хвостохранилищ, включая Объединенную группу экспертов ЕЭК ООН</a:t>
          </a:r>
          <a:endParaRPr lang="en-US" sz="2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CCEBEF4-DFDC-4580-A928-609809D67AD5}" type="parTrans" cxnId="{E143E822-0563-466E-829C-C31F483F2C0E}">
      <dgm:prSet/>
      <dgm:spPr/>
      <dgm:t>
        <a:bodyPr/>
        <a:lstStyle/>
        <a:p>
          <a:endParaRPr lang="uk-UA"/>
        </a:p>
      </dgm:t>
    </dgm:pt>
    <dgm:pt modelId="{787CCAEB-CDB6-4935-A14E-5BAAB585061D}" type="sibTrans" cxnId="{E143E822-0563-466E-829C-C31F483F2C0E}">
      <dgm:prSet/>
      <dgm:spPr/>
      <dgm:t>
        <a:bodyPr/>
        <a:lstStyle/>
        <a:p>
          <a:endParaRPr lang="uk-UA"/>
        </a:p>
      </dgm:t>
    </dgm:pt>
    <dgm:pt modelId="{A015E9F0-6FC6-4767-97D3-57A439337191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Представители оператора хвостохранилищ</a:t>
          </a:r>
          <a:endParaRPr lang="uk-UA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807EFFB-7D8C-47F1-967C-5D7B742DC782}" type="parTrans" cxnId="{415A01A8-A190-4481-A4ED-47F944AAFE6B}">
      <dgm:prSet/>
      <dgm:spPr/>
      <dgm:t>
        <a:bodyPr/>
        <a:lstStyle/>
        <a:p>
          <a:endParaRPr lang="uk-UA"/>
        </a:p>
      </dgm:t>
    </dgm:pt>
    <dgm:pt modelId="{35D4A4B1-F02C-4A9F-A3FE-3B08F92AA60B}" type="sibTrans" cxnId="{415A01A8-A190-4481-A4ED-47F944AAFE6B}">
      <dgm:prSet/>
      <dgm:spPr/>
      <dgm:t>
        <a:bodyPr/>
        <a:lstStyle/>
        <a:p>
          <a:endParaRPr lang="uk-UA"/>
        </a:p>
      </dgm:t>
    </dgm:pt>
    <dgm:pt modelId="{EBA2A61C-3316-4494-9A76-5B62B22065A3}" type="pres">
      <dgm:prSet presAssocID="{8EB26986-552A-46C1-BD9D-0351E2522C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8571062-7B0F-4111-AA7E-C00BB48BF6A7}" type="pres">
      <dgm:prSet presAssocID="{9429993E-689A-4163-81C1-607241972DEE}" presName="parentText" presStyleLbl="node1" presStyleIdx="0" presStyleCnt="6" custScaleX="70085" custScaleY="50687" custLinFactNeighborX="-13675" custLinFactNeighborY="2259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129F96-9356-43E3-A77E-7176585CE3DE}" type="pres">
      <dgm:prSet presAssocID="{9AC7CE58-361A-427E-8290-85393AEC82E0}" presName="spacer" presStyleCnt="0"/>
      <dgm:spPr/>
    </dgm:pt>
    <dgm:pt modelId="{2112CAC4-0030-4763-A45A-546E9169FD63}" type="pres">
      <dgm:prSet presAssocID="{757942C5-2CD1-487D-86AD-E32940A9488B}" presName="parentText" presStyleLbl="node1" presStyleIdx="1" presStyleCnt="6" custScaleX="72642" custScaleY="44767" custLinFactNeighborX="3842" custLinFactNeighborY="6193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732901-2815-4531-9073-B480ECF1A2F7}" type="pres">
      <dgm:prSet presAssocID="{7D1B133A-1C28-42E8-9BBF-66BC0CD35F80}" presName="spacer" presStyleCnt="0"/>
      <dgm:spPr/>
    </dgm:pt>
    <dgm:pt modelId="{6208BC44-C5A7-4F3E-A306-249FC9034AA5}" type="pres">
      <dgm:prSet presAssocID="{AA664A10-2DD1-4D22-BC54-03C7D17EC332}" presName="parentText" presStyleLbl="node1" presStyleIdx="2" presStyleCnt="6" custScaleX="72642" custScaleY="60152" custLinFactNeighborX="3842" custLinFactNeighborY="6193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57E1DF-B200-466B-A6FD-009FF40369DC}" type="pres">
      <dgm:prSet presAssocID="{7A1990DF-F054-4E63-8D1D-4DCD39EA21E2}" presName="spacer" presStyleCnt="0"/>
      <dgm:spPr/>
    </dgm:pt>
    <dgm:pt modelId="{7CD1D74E-8884-4395-9727-095EDAE078CB}" type="pres">
      <dgm:prSet presAssocID="{19CF780E-717C-4DAE-A8C0-F086DB59BA0A}" presName="parentText" presStyleLbl="node1" presStyleIdx="3" presStyleCnt="6" custScaleX="72642" custScaleY="55802" custLinFactNeighborX="4273" custLinFactNeighborY="3581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AAC171-2076-41E6-B62A-91DFE7501A9B}" type="pres">
      <dgm:prSet presAssocID="{A781E0B7-2BAB-4397-8E33-E029F2307A5C}" presName="spacer" presStyleCnt="0"/>
      <dgm:spPr/>
    </dgm:pt>
    <dgm:pt modelId="{CB4D2765-2DE1-4BF9-B470-20475E83038C}" type="pres">
      <dgm:prSet presAssocID="{71C27001-3FF2-4E69-8D41-944C105DAE41}" presName="parentText" presStyleLbl="node1" presStyleIdx="4" presStyleCnt="6" custScaleX="72642" custScaleY="75762" custLinFactNeighborX="427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4510F4-4B52-45B9-833E-030593872178}" type="pres">
      <dgm:prSet presAssocID="{787CCAEB-CDB6-4935-A14E-5BAAB585061D}" presName="spacer" presStyleCnt="0"/>
      <dgm:spPr/>
    </dgm:pt>
    <dgm:pt modelId="{9A8647C7-C059-4937-B1B4-DBE71601DA50}" type="pres">
      <dgm:prSet presAssocID="{A015E9F0-6FC6-4767-97D3-57A439337191}" presName="parentText" presStyleLbl="node1" presStyleIdx="5" presStyleCnt="6" custScaleX="72642" custScaleY="45121" custLinFactNeighborX="427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98B171B-78D4-4CD3-9746-AF8095A19FFA}" srcId="{8EB26986-552A-46C1-BD9D-0351E2522CE9}" destId="{9429993E-689A-4163-81C1-607241972DEE}" srcOrd="0" destOrd="0" parTransId="{69A7439F-1720-4184-A7F3-0E9328B48A3F}" sibTransId="{9AC7CE58-361A-427E-8290-85393AEC82E0}"/>
    <dgm:cxn modelId="{CA537208-67FA-4636-951F-4BFAD0F2E375}" type="presOf" srcId="{8EB26986-552A-46C1-BD9D-0351E2522CE9}" destId="{EBA2A61C-3316-4494-9A76-5B62B22065A3}" srcOrd="0" destOrd="0" presId="urn:microsoft.com/office/officeart/2005/8/layout/vList2"/>
    <dgm:cxn modelId="{E5689D0E-D959-4ED9-A2C0-0F69C5179818}" type="presOf" srcId="{A015E9F0-6FC6-4767-97D3-57A439337191}" destId="{9A8647C7-C059-4937-B1B4-DBE71601DA50}" srcOrd="0" destOrd="0" presId="urn:microsoft.com/office/officeart/2005/8/layout/vList2"/>
    <dgm:cxn modelId="{415A01A8-A190-4481-A4ED-47F944AAFE6B}" srcId="{8EB26986-552A-46C1-BD9D-0351E2522CE9}" destId="{A015E9F0-6FC6-4767-97D3-57A439337191}" srcOrd="5" destOrd="0" parTransId="{D807EFFB-7D8C-47F1-967C-5D7B742DC782}" sibTransId="{35D4A4B1-F02C-4A9F-A3FE-3B08F92AA60B}"/>
    <dgm:cxn modelId="{FA0141C9-C06B-435C-AE40-7017A8DE3F00}" type="presOf" srcId="{9429993E-689A-4163-81C1-607241972DEE}" destId="{58571062-7B0F-4111-AA7E-C00BB48BF6A7}" srcOrd="0" destOrd="0" presId="urn:microsoft.com/office/officeart/2005/8/layout/vList2"/>
    <dgm:cxn modelId="{0A512C72-3B7B-4018-AF57-357693B048ED}" type="presOf" srcId="{AA664A10-2DD1-4D22-BC54-03C7D17EC332}" destId="{6208BC44-C5A7-4F3E-A306-249FC9034AA5}" srcOrd="0" destOrd="0" presId="urn:microsoft.com/office/officeart/2005/8/layout/vList2"/>
    <dgm:cxn modelId="{E143E822-0563-466E-829C-C31F483F2C0E}" srcId="{8EB26986-552A-46C1-BD9D-0351E2522CE9}" destId="{71C27001-3FF2-4E69-8D41-944C105DAE41}" srcOrd="4" destOrd="0" parTransId="{BCCEBEF4-DFDC-4580-A928-609809D67AD5}" sibTransId="{787CCAEB-CDB6-4935-A14E-5BAAB585061D}"/>
    <dgm:cxn modelId="{BD3657F1-0A2F-41F6-B3EB-B295A3CE6B6E}" srcId="{8EB26986-552A-46C1-BD9D-0351E2522CE9}" destId="{AA664A10-2DD1-4D22-BC54-03C7D17EC332}" srcOrd="2" destOrd="0" parTransId="{9DE8A52D-EB7D-46B8-A3EC-384FF79870F0}" sibTransId="{7A1990DF-F054-4E63-8D1D-4DCD39EA21E2}"/>
    <dgm:cxn modelId="{6F9FD891-95FD-4A9A-A90B-7511A9274B01}" srcId="{8EB26986-552A-46C1-BD9D-0351E2522CE9}" destId="{757942C5-2CD1-487D-86AD-E32940A9488B}" srcOrd="1" destOrd="0" parTransId="{15487304-41FC-4B6F-83DB-C0757828E5C5}" sibTransId="{7D1B133A-1C28-42E8-9BBF-66BC0CD35F80}"/>
    <dgm:cxn modelId="{5ADB944A-7005-4B07-AA06-39CFE39E55D4}" srcId="{8EB26986-552A-46C1-BD9D-0351E2522CE9}" destId="{19CF780E-717C-4DAE-A8C0-F086DB59BA0A}" srcOrd="3" destOrd="0" parTransId="{144A8AAA-6FEE-4208-95C8-6EC2413031A5}" sibTransId="{A781E0B7-2BAB-4397-8E33-E029F2307A5C}"/>
    <dgm:cxn modelId="{A03BDAAC-9041-412B-841C-09B8477C5CA6}" type="presOf" srcId="{19CF780E-717C-4DAE-A8C0-F086DB59BA0A}" destId="{7CD1D74E-8884-4395-9727-095EDAE078CB}" srcOrd="0" destOrd="0" presId="urn:microsoft.com/office/officeart/2005/8/layout/vList2"/>
    <dgm:cxn modelId="{BDFF8363-D47B-44C0-9670-144AD757D2FA}" type="presOf" srcId="{71C27001-3FF2-4E69-8D41-944C105DAE41}" destId="{CB4D2765-2DE1-4BF9-B470-20475E83038C}" srcOrd="0" destOrd="0" presId="urn:microsoft.com/office/officeart/2005/8/layout/vList2"/>
    <dgm:cxn modelId="{09ABF557-4C72-44EA-AF93-E2182B66198F}" type="presOf" srcId="{757942C5-2CD1-487D-86AD-E32940A9488B}" destId="{2112CAC4-0030-4763-A45A-546E9169FD63}" srcOrd="0" destOrd="0" presId="urn:microsoft.com/office/officeart/2005/8/layout/vList2"/>
    <dgm:cxn modelId="{B7A66654-E9F7-4D9F-9766-295ED3638BEA}" type="presParOf" srcId="{EBA2A61C-3316-4494-9A76-5B62B22065A3}" destId="{58571062-7B0F-4111-AA7E-C00BB48BF6A7}" srcOrd="0" destOrd="0" presId="urn:microsoft.com/office/officeart/2005/8/layout/vList2"/>
    <dgm:cxn modelId="{EA8E7D9E-7E3B-4679-9D2C-601EBA1098CD}" type="presParOf" srcId="{EBA2A61C-3316-4494-9A76-5B62B22065A3}" destId="{5F129F96-9356-43E3-A77E-7176585CE3DE}" srcOrd="1" destOrd="0" presId="urn:microsoft.com/office/officeart/2005/8/layout/vList2"/>
    <dgm:cxn modelId="{37DDD889-1C69-43A6-A7C0-A74F47082297}" type="presParOf" srcId="{EBA2A61C-3316-4494-9A76-5B62B22065A3}" destId="{2112CAC4-0030-4763-A45A-546E9169FD63}" srcOrd="2" destOrd="0" presId="urn:microsoft.com/office/officeart/2005/8/layout/vList2"/>
    <dgm:cxn modelId="{368D0F49-3F57-4BB4-A7C9-AA8BD1EC360C}" type="presParOf" srcId="{EBA2A61C-3316-4494-9A76-5B62B22065A3}" destId="{2B732901-2815-4531-9073-B480ECF1A2F7}" srcOrd="3" destOrd="0" presId="urn:microsoft.com/office/officeart/2005/8/layout/vList2"/>
    <dgm:cxn modelId="{354776A1-5503-4216-BA9A-A09E9C924E63}" type="presParOf" srcId="{EBA2A61C-3316-4494-9A76-5B62B22065A3}" destId="{6208BC44-C5A7-4F3E-A306-249FC9034AA5}" srcOrd="4" destOrd="0" presId="urn:microsoft.com/office/officeart/2005/8/layout/vList2"/>
    <dgm:cxn modelId="{96E6890E-E801-4792-BD29-F4C8CC82C353}" type="presParOf" srcId="{EBA2A61C-3316-4494-9A76-5B62B22065A3}" destId="{8E57E1DF-B200-466B-A6FD-009FF40369DC}" srcOrd="5" destOrd="0" presId="urn:microsoft.com/office/officeart/2005/8/layout/vList2"/>
    <dgm:cxn modelId="{A9BD19D9-DE8D-4BFB-AA90-6B9E3E19E9E5}" type="presParOf" srcId="{EBA2A61C-3316-4494-9A76-5B62B22065A3}" destId="{7CD1D74E-8884-4395-9727-095EDAE078CB}" srcOrd="6" destOrd="0" presId="urn:microsoft.com/office/officeart/2005/8/layout/vList2"/>
    <dgm:cxn modelId="{0B31E538-6E0D-4CB2-A0AB-1F94CF3A9C40}" type="presParOf" srcId="{EBA2A61C-3316-4494-9A76-5B62B22065A3}" destId="{21AAC171-2076-41E6-B62A-91DFE7501A9B}" srcOrd="7" destOrd="0" presId="urn:microsoft.com/office/officeart/2005/8/layout/vList2"/>
    <dgm:cxn modelId="{D4F27346-3007-4AAA-BBAC-2FA8215D8DC7}" type="presParOf" srcId="{EBA2A61C-3316-4494-9A76-5B62B22065A3}" destId="{CB4D2765-2DE1-4BF9-B470-20475E83038C}" srcOrd="8" destOrd="0" presId="urn:microsoft.com/office/officeart/2005/8/layout/vList2"/>
    <dgm:cxn modelId="{3F284FED-847A-4599-96BB-17C65032A734}" type="presParOf" srcId="{EBA2A61C-3316-4494-9A76-5B62B22065A3}" destId="{E94510F4-4B52-45B9-833E-030593872178}" srcOrd="9" destOrd="0" presId="urn:microsoft.com/office/officeart/2005/8/layout/vList2"/>
    <dgm:cxn modelId="{6F52296E-D404-4351-B817-70AEE86F1BE5}" type="presParOf" srcId="{EBA2A61C-3316-4494-9A76-5B62B22065A3}" destId="{9A8647C7-C059-4937-B1B4-DBE71601DA5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7FF72-B9DD-4B1A-BD36-9A1ACC927818}">
      <dsp:nvSpPr>
        <dsp:cNvPr id="0" name=""/>
        <dsp:cNvSpPr/>
      </dsp:nvSpPr>
      <dsp:spPr>
        <a:xfrm>
          <a:off x="144018" y="223488"/>
          <a:ext cx="8064890" cy="2385968"/>
        </a:xfrm>
        <a:prstGeom prst="roundRect">
          <a:avLst/>
        </a:prstGeom>
        <a:solidFill>
          <a:srgbClr val="E6FFE6"/>
        </a:solidFill>
        <a:ln w="38100" cap="flat" cmpd="sng" algn="ctr">
          <a:solidFill>
            <a:srgbClr val="00B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kumimoji="1" lang="ru-RU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 2013 году Федеральное агентство Германии по охране окружающей среде (</a:t>
          </a:r>
          <a:r>
            <a:rPr kumimoji="1" lang="en-US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UBA</a:t>
          </a:r>
          <a:r>
            <a:rPr kumimoji="1" lang="ru-RU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) приступило к реализации проекта в Украине по разработке методологии повышения безопасности </a:t>
          </a:r>
          <a:r>
            <a:rPr kumimoji="1" lang="ru-RU" sz="24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хвостохра</a:t>
          </a:r>
          <a:r>
            <a:rPr kumimoji="1" lang="en-US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  <a:r>
            <a:rPr kumimoji="1" lang="ru-RU" sz="24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нилищ</a:t>
          </a:r>
          <a:r>
            <a:rPr kumimoji="1" lang="ru-RU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в качестве практического инструмента для реализации Руководящих принципов ЕЭК ООН как минимального набора требований к безопасности.</a:t>
          </a:r>
          <a:endParaRPr lang="uk-UA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60491" y="339961"/>
        <a:ext cx="7831944" cy="2153022"/>
      </dsp:txXfrm>
    </dsp:sp>
    <dsp:sp modelId="{99462C4E-2336-403F-BC4F-C16D36DD90EE}">
      <dsp:nvSpPr>
        <dsp:cNvPr id="0" name=""/>
        <dsp:cNvSpPr/>
      </dsp:nvSpPr>
      <dsp:spPr>
        <a:xfrm>
          <a:off x="144018" y="3096568"/>
          <a:ext cx="3976613" cy="2385968"/>
        </a:xfrm>
        <a:prstGeom prst="roundRect">
          <a:avLst/>
        </a:prstGeom>
        <a:solidFill>
          <a:srgbClr val="E6FFE6"/>
        </a:solidFill>
        <a:ln w="38100" cap="flat" cmpd="sng" algn="ctr">
          <a:solidFill>
            <a:srgbClr val="00B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kumimoji="1" lang="ru-RU" sz="2400" b="1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Инициатива и Руководство</a:t>
          </a:r>
          <a:r>
            <a:rPr kumimoji="1" lang="en-US" sz="2400" b="1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/>
          </a:r>
          <a:br>
            <a:rPr kumimoji="1" lang="en-US" sz="2400" b="1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</a:br>
          <a:r>
            <a:rPr kumimoji="1"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Федеральное агентство Германии по охране окружающей среде </a:t>
          </a:r>
          <a:r>
            <a:rPr kumimoji="1" lang="en-US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</a:t>
          </a:r>
          <a:r>
            <a:rPr kumimoji="1"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Сопредседатель группы экспертов ЕЭК ООН </a:t>
          </a:r>
          <a:br>
            <a:rPr kumimoji="1"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kumimoji="1"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</a:t>
          </a:r>
          <a:r>
            <a:rPr lang="en-US" sz="1800" b="1" i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</a:t>
          </a:r>
          <a:r>
            <a:rPr lang="ru-RU" sz="1800" b="1" i="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Винкельман-Ойе</a:t>
          </a:r>
          <a:r>
            <a:rPr lang="en-US" sz="1800" b="1" i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)</a:t>
          </a:r>
          <a:endParaRPr kumimoji="1" lang="uk-UA" sz="18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60491" y="3213041"/>
        <a:ext cx="3743667" cy="2153022"/>
      </dsp:txXfrm>
    </dsp:sp>
    <dsp:sp modelId="{6829FCED-D16A-4EA5-9759-7185E9853C9C}">
      <dsp:nvSpPr>
        <dsp:cNvPr id="0" name=""/>
        <dsp:cNvSpPr/>
      </dsp:nvSpPr>
      <dsp:spPr>
        <a:xfrm>
          <a:off x="4320496" y="3096568"/>
          <a:ext cx="3976613" cy="2385968"/>
        </a:xfrm>
        <a:prstGeom prst="roundRect">
          <a:avLst/>
        </a:prstGeom>
        <a:solidFill>
          <a:srgbClr val="E6FFE6"/>
        </a:solidFill>
        <a:ln w="38100" cap="flat" cmpd="sng" algn="ctr">
          <a:solidFill>
            <a:srgbClr val="00B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kumimoji="1" lang="ru-RU" sz="2400" b="1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ПОДДЕРЖКА</a:t>
          </a:r>
          <a:r>
            <a:rPr kumimoji="1" lang="en-US" sz="2400" b="1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/>
          </a:r>
          <a:br>
            <a:rPr kumimoji="1" lang="en-US" sz="2400" b="1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</a:br>
          <a:r>
            <a:rPr kumimoji="1"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Международная комиссия по охране р. Дунай (МКОРД) и Европейская экономическая комиссия ООН (ЕЭК ООН)</a:t>
          </a:r>
          <a:endParaRPr lang="uk-UA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436969" y="3213041"/>
        <a:ext cx="3743667" cy="21530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8B724-69BF-4607-8221-8648362BDE25}">
      <dsp:nvSpPr>
        <dsp:cNvPr id="0" name=""/>
        <dsp:cNvSpPr/>
      </dsp:nvSpPr>
      <dsp:spPr>
        <a:xfrm rot="5400000">
          <a:off x="5192546" y="-2063649"/>
          <a:ext cx="973627" cy="5345280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Международная ассоциация по безопасности </a:t>
          </a: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HCH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 и пестицидов </a:t>
          </a: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(IHPA), 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Дания</a:t>
          </a:r>
          <a:endParaRPr lang="uk-UA" sz="20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3006720" y="169706"/>
        <a:ext cx="5297751" cy="878569"/>
      </dsp:txXfrm>
    </dsp:sp>
    <dsp:sp modelId="{73DCF33F-5009-4B18-8BA9-0C8FFCF9AE69}">
      <dsp:nvSpPr>
        <dsp:cNvPr id="0" name=""/>
        <dsp:cNvSpPr/>
      </dsp:nvSpPr>
      <dsp:spPr>
        <a:xfrm>
          <a:off x="0" y="473"/>
          <a:ext cx="3006720" cy="1217033"/>
        </a:xfrm>
        <a:prstGeom prst="roundRect">
          <a:avLst/>
        </a:prstGeom>
        <a:solidFill>
          <a:srgbClr val="E6FFE6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>
              <a:latin typeface="Arial" pitchFamily="34" charset="0"/>
              <a:cs typeface="Arial" pitchFamily="34" charset="0"/>
            </a:rPr>
            <a:t>Подрядчик</a:t>
          </a:r>
          <a:endParaRPr lang="uk-UA" sz="2800" b="1" kern="1200" dirty="0">
            <a:latin typeface="Arial" pitchFamily="34" charset="0"/>
            <a:cs typeface="Arial" pitchFamily="34" charset="0"/>
          </a:endParaRPr>
        </a:p>
      </dsp:txBody>
      <dsp:txXfrm>
        <a:off x="59411" y="59884"/>
        <a:ext cx="2887898" cy="1098211"/>
      </dsp:txXfrm>
    </dsp:sp>
    <dsp:sp modelId="{D0470A73-E953-49C6-A46B-07CE041DF8F0}">
      <dsp:nvSpPr>
        <dsp:cNvPr id="0" name=""/>
        <dsp:cNvSpPr/>
      </dsp:nvSpPr>
      <dsp:spPr>
        <a:xfrm rot="5400000">
          <a:off x="4395777" y="-113634"/>
          <a:ext cx="2556073" cy="5340059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Украинская команда проекта </a:t>
          </a:r>
          <a:br>
            <a:rPr lang="ru-RU" sz="2000" b="1" kern="1200" dirty="0" smtClean="0">
              <a:latin typeface="Arial" pitchFamily="34" charset="0"/>
              <a:cs typeface="Arial" pitchFamily="34" charset="0"/>
            </a:rPr>
          </a:b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(5 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человек</a:t>
          </a: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)</a:t>
          </a:r>
          <a:endParaRPr lang="uk-UA" sz="2000" b="1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Группа международных экспертов из </a:t>
          </a: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1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0</a:t>
          </a: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стран включая</a:t>
          </a:r>
          <a:r>
            <a:rPr lang="en-US" sz="2000" b="1" kern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2000" b="1" kern="1200" dirty="0" smtClean="0">
              <a:latin typeface="Arial" pitchFamily="34" charset="0"/>
              <a:cs typeface="Arial" pitchFamily="34" charset="0"/>
            </a:rPr>
          </a:br>
          <a:r>
            <a:rPr lang="ru-RU" sz="2000" b="1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Армения</a:t>
          </a:r>
          <a:r>
            <a:rPr lang="en-US" sz="2000" b="1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2000" b="1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Австрия</a:t>
          </a:r>
          <a:r>
            <a:rPr lang="en-US" sz="2000" b="1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2000" b="1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Чехия</a:t>
          </a:r>
          <a:r>
            <a:rPr lang="en-US" sz="2000" b="1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2000" b="1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Грузия</a:t>
          </a:r>
          <a:r>
            <a:rPr lang="en-US" sz="2000" b="1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2000" b="1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Финляндия</a:t>
          </a:r>
          <a:r>
            <a:rPr lang="en-US" sz="2000" b="1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2000" b="1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Германия</a:t>
          </a:r>
          <a:r>
            <a:rPr lang="en-US" sz="2000" b="1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2000" b="1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Венгрия</a:t>
          </a:r>
          <a:r>
            <a:rPr lang="en-US" sz="2000" b="1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2000" b="1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Румыния</a:t>
          </a:r>
          <a:r>
            <a:rPr lang="en-US" sz="2000" b="1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2000" b="1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Швеция</a:t>
          </a:r>
          <a:r>
            <a:rPr lang="en-US" sz="2000" b="1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2000" b="1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Швейцария</a:t>
          </a:r>
          <a:r>
            <a:rPr lang="en-US" sz="2000" b="1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2000" b="1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и представитель Мирового Банка</a:t>
          </a:r>
          <a:r>
            <a:rPr lang="en-US" sz="2000" b="1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.</a:t>
          </a:r>
          <a:endParaRPr lang="uk-UA" sz="2000" b="1" kern="1200" dirty="0">
            <a:solidFill>
              <a:srgbClr val="00B05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3003785" y="1403135"/>
        <a:ext cx="5215282" cy="2306519"/>
      </dsp:txXfrm>
    </dsp:sp>
    <dsp:sp modelId="{98E87F4B-7D1A-4998-AB91-DD73783B8804}">
      <dsp:nvSpPr>
        <dsp:cNvPr id="0" name=""/>
        <dsp:cNvSpPr/>
      </dsp:nvSpPr>
      <dsp:spPr>
        <a:xfrm>
          <a:off x="0" y="1704410"/>
          <a:ext cx="3003783" cy="1703969"/>
        </a:xfrm>
        <a:prstGeom prst="roundRect">
          <a:avLst/>
        </a:prstGeom>
        <a:solidFill>
          <a:srgbClr val="E6FFE6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Исполнители</a:t>
          </a:r>
          <a:endParaRPr lang="uk-UA" sz="2800" b="1" kern="1200" dirty="0">
            <a:latin typeface="Arial" pitchFamily="34" charset="0"/>
            <a:cs typeface="Arial" pitchFamily="34" charset="0"/>
          </a:endParaRPr>
        </a:p>
      </dsp:txBody>
      <dsp:txXfrm>
        <a:off x="83181" y="1787591"/>
        <a:ext cx="2837421" cy="1537607"/>
      </dsp:txXfrm>
    </dsp:sp>
    <dsp:sp modelId="{7518D811-BB42-489B-B734-047167D76B2D}">
      <dsp:nvSpPr>
        <dsp:cNvPr id="0" name=""/>
        <dsp:cNvSpPr/>
      </dsp:nvSpPr>
      <dsp:spPr>
        <a:xfrm rot="5400000">
          <a:off x="5192546" y="1831160"/>
          <a:ext cx="973627" cy="5345280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Украина</a:t>
          </a:r>
          <a:endParaRPr lang="uk-UA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006720" y="4064516"/>
        <a:ext cx="5297751" cy="878569"/>
      </dsp:txXfrm>
    </dsp:sp>
    <dsp:sp modelId="{E1C82E5F-1199-4CE3-B4F4-8DE50E259BCF}">
      <dsp:nvSpPr>
        <dsp:cNvPr id="0" name=""/>
        <dsp:cNvSpPr/>
      </dsp:nvSpPr>
      <dsp:spPr>
        <a:xfrm>
          <a:off x="0" y="3895283"/>
          <a:ext cx="3006720" cy="1217033"/>
        </a:xfrm>
        <a:prstGeom prst="roundRect">
          <a:avLst/>
        </a:prstGeom>
        <a:solidFill>
          <a:srgbClr val="E6FFE6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Страна реализации проекта</a:t>
          </a:r>
          <a:endParaRPr lang="uk-UA" sz="2800" b="1" kern="1200" dirty="0">
            <a:latin typeface="Arial" pitchFamily="34" charset="0"/>
            <a:cs typeface="Arial" pitchFamily="34" charset="0"/>
          </a:endParaRPr>
        </a:p>
      </dsp:txBody>
      <dsp:txXfrm>
        <a:off x="59411" y="3954694"/>
        <a:ext cx="2887898" cy="10982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D24DD-43CA-432A-9584-D112DA9D74C1}">
      <dsp:nvSpPr>
        <dsp:cNvPr id="0" name=""/>
        <dsp:cNvSpPr/>
      </dsp:nvSpPr>
      <dsp:spPr>
        <a:xfrm>
          <a:off x="1882104" y="649923"/>
          <a:ext cx="5102683" cy="918103"/>
        </a:xfrm>
        <a:prstGeom prst="roundRect">
          <a:avLst/>
        </a:prstGeom>
        <a:gradFill rotWithShape="0">
          <a:gsLst>
            <a:gs pos="0">
              <a:srgbClr val="58B747"/>
            </a:gs>
            <a:gs pos="20000">
              <a:srgbClr val="008A03"/>
            </a:gs>
            <a:gs pos="100000">
              <a:srgbClr val="006D01"/>
            </a:gs>
          </a:gsLst>
          <a:lin ang="5400000" scaled="0"/>
        </a:gra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u="none" kern="1200" dirty="0" smtClean="0">
              <a:solidFill>
                <a:schemeClr val="bg1"/>
              </a:solidFill>
            </a:rPr>
            <a:t>Методология безопасности хвостохранилищ</a:t>
          </a:r>
          <a:r>
            <a:rPr lang="en-US" sz="2800" b="1" u="none" kern="1200" dirty="0" smtClean="0">
              <a:solidFill>
                <a:schemeClr val="bg1"/>
              </a:solidFill>
            </a:rPr>
            <a:t> </a:t>
          </a:r>
        </a:p>
      </dsp:txBody>
      <dsp:txXfrm>
        <a:off x="1926922" y="694741"/>
        <a:ext cx="5013047" cy="828467"/>
      </dsp:txXfrm>
    </dsp:sp>
    <dsp:sp modelId="{385DEB28-1A05-4E26-83F0-9A5106EDE7E0}">
      <dsp:nvSpPr>
        <dsp:cNvPr id="0" name=""/>
        <dsp:cNvSpPr/>
      </dsp:nvSpPr>
      <dsp:spPr>
        <a:xfrm>
          <a:off x="1008125" y="2178372"/>
          <a:ext cx="3269168" cy="123006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Метод оценки </a:t>
          </a: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“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Индекса опасности 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хвосто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-хранилищ</a:t>
          </a: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” (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ИОХ</a:t>
          </a: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)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1068172" y="2238419"/>
        <a:ext cx="3149074" cy="1109973"/>
      </dsp:txXfrm>
    </dsp:sp>
    <dsp:sp modelId="{9FB72F80-7421-427A-A8E7-8C18F9D572FE}">
      <dsp:nvSpPr>
        <dsp:cNvPr id="0" name=""/>
        <dsp:cNvSpPr/>
      </dsp:nvSpPr>
      <dsp:spPr>
        <a:xfrm>
          <a:off x="4896564" y="2232554"/>
          <a:ext cx="3067494" cy="115120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u="none" kern="1200" dirty="0" smtClean="0">
              <a:latin typeface="Arial" pitchFamily="34" charset="0"/>
              <a:cs typeface="Arial" pitchFamily="34" charset="0"/>
            </a:rPr>
            <a:t>Контрольный список хвостохранилищ</a:t>
          </a:r>
          <a:endParaRPr lang="en-US" sz="2000" b="1" u="none" kern="1200" dirty="0">
            <a:latin typeface="Arial" pitchFamily="34" charset="0"/>
            <a:cs typeface="Arial" pitchFamily="34" charset="0"/>
          </a:endParaRPr>
        </a:p>
      </dsp:txBody>
      <dsp:txXfrm>
        <a:off x="4952761" y="2288751"/>
        <a:ext cx="2955100" cy="10388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C65F1-9350-4D25-998B-36D4B285557E}">
      <dsp:nvSpPr>
        <dsp:cNvPr id="0" name=""/>
        <dsp:cNvSpPr/>
      </dsp:nvSpPr>
      <dsp:spPr>
        <a:xfrm>
          <a:off x="0" y="250306"/>
          <a:ext cx="8424936" cy="871321"/>
        </a:xfrm>
        <a:prstGeom prst="roundRect">
          <a:avLst/>
        </a:prstGeom>
        <a:solidFill>
          <a:srgbClr val="7DDDFF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4625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Повышение знаний среди студентов и преподавателей по безопасности хвостохранилищ</a:t>
          </a:r>
          <a:r>
            <a:rPr lang="en-GB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 её законодательный обзор в Украине</a:t>
          </a:r>
          <a:endParaRPr lang="uk-UA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2534" y="292840"/>
        <a:ext cx="8339868" cy="7862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8B724-69BF-4607-8221-8648362BDE25}">
      <dsp:nvSpPr>
        <dsp:cNvPr id="0" name=""/>
        <dsp:cNvSpPr/>
      </dsp:nvSpPr>
      <dsp:spPr>
        <a:xfrm rot="5400000">
          <a:off x="5167653" y="-2159751"/>
          <a:ext cx="1023413" cy="5345280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Национальный горный университет 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</a:t>
          </a: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Днепропетровск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)</a:t>
          </a:r>
          <a:endParaRPr lang="uk-UA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3006720" y="51141"/>
        <a:ext cx="5295321" cy="923495"/>
      </dsp:txXfrm>
    </dsp:sp>
    <dsp:sp modelId="{73DCF33F-5009-4B18-8BA9-0C8FFCF9AE69}">
      <dsp:nvSpPr>
        <dsp:cNvPr id="0" name=""/>
        <dsp:cNvSpPr/>
      </dsp:nvSpPr>
      <dsp:spPr>
        <a:xfrm>
          <a:off x="0" y="3522"/>
          <a:ext cx="3006720" cy="1018731"/>
        </a:xfrm>
        <a:prstGeom prst="roundRect">
          <a:avLst/>
        </a:prstGeom>
        <a:solidFill>
          <a:srgbClr val="E6FFE6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Исполнитель</a:t>
          </a:r>
          <a:endParaRPr lang="uk-UA" sz="2800" b="1" kern="1200" dirty="0">
            <a:latin typeface="Arial" pitchFamily="34" charset="0"/>
            <a:cs typeface="Arial" pitchFamily="34" charset="0"/>
          </a:endParaRPr>
        </a:p>
      </dsp:txBody>
      <dsp:txXfrm>
        <a:off x="49730" y="53252"/>
        <a:ext cx="2907260" cy="919271"/>
      </dsp:txXfrm>
    </dsp:sp>
    <dsp:sp modelId="{7518D811-BB42-489B-B734-047167D76B2D}">
      <dsp:nvSpPr>
        <dsp:cNvPr id="0" name=""/>
        <dsp:cNvSpPr/>
      </dsp:nvSpPr>
      <dsp:spPr>
        <a:xfrm rot="5400000">
          <a:off x="5167653" y="-944448"/>
          <a:ext cx="1023413" cy="5345280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Украина</a:t>
          </a:r>
          <a:endParaRPr lang="uk-UA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006720" y="1266444"/>
        <a:ext cx="5295321" cy="923495"/>
      </dsp:txXfrm>
    </dsp:sp>
    <dsp:sp modelId="{E1C82E5F-1199-4CE3-B4F4-8DE50E259BCF}">
      <dsp:nvSpPr>
        <dsp:cNvPr id="0" name=""/>
        <dsp:cNvSpPr/>
      </dsp:nvSpPr>
      <dsp:spPr>
        <a:xfrm>
          <a:off x="0" y="1088558"/>
          <a:ext cx="3006720" cy="1279267"/>
        </a:xfrm>
        <a:prstGeom prst="roundRect">
          <a:avLst/>
        </a:prstGeom>
        <a:solidFill>
          <a:srgbClr val="E6FFE6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Страна реализации проекта</a:t>
          </a:r>
          <a:endParaRPr lang="uk-UA" sz="2800" b="1" kern="1200" dirty="0">
            <a:latin typeface="Arial" pitchFamily="34" charset="0"/>
            <a:cs typeface="Arial" pitchFamily="34" charset="0"/>
          </a:endParaRPr>
        </a:p>
      </dsp:txBody>
      <dsp:txXfrm>
        <a:off x="62449" y="1151007"/>
        <a:ext cx="2881822" cy="1154369"/>
      </dsp:txXfrm>
    </dsp:sp>
    <dsp:sp modelId="{F2C0C895-FEE6-4E88-97D6-92DD9E2CA260}">
      <dsp:nvSpPr>
        <dsp:cNvPr id="0" name=""/>
        <dsp:cNvSpPr/>
      </dsp:nvSpPr>
      <dsp:spPr>
        <a:xfrm rot="5400000">
          <a:off x="5167653" y="272037"/>
          <a:ext cx="1023413" cy="5345280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Июнь</a:t>
          </a:r>
          <a:r>
            <a:rPr lang="en-GB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2016 – </a:t>
          </a: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Май</a:t>
          </a:r>
          <a:r>
            <a:rPr lang="en-GB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2017</a:t>
          </a:r>
          <a:endParaRPr lang="uk-UA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3006720" y="2482930"/>
        <a:ext cx="5295321" cy="923495"/>
      </dsp:txXfrm>
    </dsp:sp>
    <dsp:sp modelId="{F8DDF2B6-D163-4317-BCCE-4C2132BE6CC2}">
      <dsp:nvSpPr>
        <dsp:cNvPr id="0" name=""/>
        <dsp:cNvSpPr/>
      </dsp:nvSpPr>
      <dsp:spPr>
        <a:xfrm>
          <a:off x="0" y="2437652"/>
          <a:ext cx="3006720" cy="1018731"/>
        </a:xfrm>
        <a:prstGeom prst="roundRect">
          <a:avLst/>
        </a:prstGeom>
        <a:solidFill>
          <a:srgbClr val="E6FFE6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Продолжи-</a:t>
          </a:r>
          <a:r>
            <a:rPr lang="ru-RU" sz="2800" b="1" kern="1200" dirty="0" err="1" smtClean="0">
              <a:latin typeface="Arial" pitchFamily="34" charset="0"/>
              <a:cs typeface="Arial" pitchFamily="34" charset="0"/>
            </a:rPr>
            <a:t>тельность</a:t>
          </a:r>
          <a:endParaRPr lang="uk-UA" sz="2800" b="1" kern="1200" dirty="0">
            <a:latin typeface="Arial" pitchFamily="34" charset="0"/>
            <a:cs typeface="Arial" pitchFamily="34" charset="0"/>
          </a:endParaRPr>
        </a:p>
      </dsp:txBody>
      <dsp:txXfrm>
        <a:off x="49730" y="2487382"/>
        <a:ext cx="2907260" cy="9192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71062-7B0F-4111-AA7E-C00BB48BF6A7}">
      <dsp:nvSpPr>
        <dsp:cNvPr id="0" name=""/>
        <dsp:cNvSpPr/>
      </dsp:nvSpPr>
      <dsp:spPr>
        <a:xfrm>
          <a:off x="108049" y="144016"/>
          <a:ext cx="5904616" cy="607270"/>
        </a:xfrm>
        <a:prstGeom prst="roundRect">
          <a:avLst/>
        </a:prstGeom>
        <a:solidFill>
          <a:srgbClr val="7DDDFF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61938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Участники проекта</a:t>
          </a:r>
          <a:endParaRPr lang="uk-UA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37693" y="173660"/>
        <a:ext cx="5845328" cy="547982"/>
      </dsp:txXfrm>
    </dsp:sp>
    <dsp:sp modelId="{2112CAC4-0030-4763-A45A-546E9169FD63}">
      <dsp:nvSpPr>
        <dsp:cNvPr id="0" name=""/>
        <dsp:cNvSpPr/>
      </dsp:nvSpPr>
      <dsp:spPr>
        <a:xfrm>
          <a:off x="1476133" y="1008113"/>
          <a:ext cx="6120042" cy="53634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Украинская команда проекта 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(5 </a:t>
          </a: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человек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) </a:t>
          </a:r>
        </a:p>
      </dsp:txBody>
      <dsp:txXfrm>
        <a:off x="1502315" y="1034295"/>
        <a:ext cx="6067678" cy="483980"/>
      </dsp:txXfrm>
    </dsp:sp>
    <dsp:sp modelId="{6208BC44-C5A7-4F3E-A306-249FC9034AA5}">
      <dsp:nvSpPr>
        <dsp:cNvPr id="0" name=""/>
        <dsp:cNvSpPr/>
      </dsp:nvSpPr>
      <dsp:spPr>
        <a:xfrm>
          <a:off x="1476133" y="1728777"/>
          <a:ext cx="6120042" cy="72066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Тьюторы</a:t>
          </a: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и слушатели  из 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 </a:t>
          </a: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университетов Днепропетровска 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(24 </a:t>
          </a: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человека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)</a:t>
          </a:r>
        </a:p>
      </dsp:txBody>
      <dsp:txXfrm>
        <a:off x="1511313" y="1763957"/>
        <a:ext cx="6049682" cy="650309"/>
      </dsp:txXfrm>
    </dsp:sp>
    <dsp:sp modelId="{7CD1D74E-8884-4395-9727-095EDAE078CB}">
      <dsp:nvSpPr>
        <dsp:cNvPr id="0" name=""/>
        <dsp:cNvSpPr/>
      </dsp:nvSpPr>
      <dsp:spPr>
        <a:xfrm>
          <a:off x="1512444" y="2585631"/>
          <a:ext cx="6120042" cy="66855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Украинские эксперты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</a:t>
          </a: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представители компетентных органов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)</a:t>
          </a:r>
        </a:p>
      </dsp:txBody>
      <dsp:txXfrm>
        <a:off x="1545080" y="2618267"/>
        <a:ext cx="6054770" cy="603280"/>
      </dsp:txXfrm>
    </dsp:sp>
    <dsp:sp modelId="{CB4D2765-2DE1-4BF9-B470-20475E83038C}">
      <dsp:nvSpPr>
        <dsp:cNvPr id="0" name=""/>
        <dsp:cNvSpPr/>
      </dsp:nvSpPr>
      <dsp:spPr>
        <a:xfrm>
          <a:off x="1512444" y="3372489"/>
          <a:ext cx="6120042" cy="90768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Международные эксперты по безопасности хвостохранилищ, включая Объединенную группу экспертов ЕЭК ООН</a:t>
          </a:r>
          <a:endParaRPr lang="en-US" sz="20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556754" y="3416799"/>
        <a:ext cx="6031422" cy="819069"/>
      </dsp:txXfrm>
    </dsp:sp>
    <dsp:sp modelId="{9A8647C7-C059-4937-B1B4-DBE71601DA50}">
      <dsp:nvSpPr>
        <dsp:cNvPr id="0" name=""/>
        <dsp:cNvSpPr/>
      </dsp:nvSpPr>
      <dsp:spPr>
        <a:xfrm>
          <a:off x="1512444" y="4464499"/>
          <a:ext cx="6120042" cy="54058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Представители оператора хвостохранилищ</a:t>
          </a:r>
          <a:endParaRPr lang="uk-UA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538833" y="4490888"/>
        <a:ext cx="6067264" cy="487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ea typeface="Arial" charset="0"/>
              </a:defRPr>
            </a:lvl1pPr>
          </a:lstStyle>
          <a:p>
            <a:pPr>
              <a:defRPr/>
            </a:pPr>
            <a:fld id="{05635756-0A72-483E-82A8-D945753C27B0}" type="datetimeFigureOut">
              <a:rPr lang="uk-UA"/>
              <a:pPr>
                <a:defRPr/>
              </a:pPr>
              <a:t>05.10.2017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>
                <a:ea typeface="Arial" charset="0"/>
              </a:defRPr>
            </a:lvl1pPr>
          </a:lstStyle>
          <a:p>
            <a:pPr>
              <a:defRPr/>
            </a:pPr>
            <a:fld id="{A3F5AFDC-4661-48C7-9BCD-8AEEA9B3125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1882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Arial" charset="0"/>
              </a:defRPr>
            </a:lvl1pPr>
          </a:lstStyle>
          <a:p>
            <a:pPr>
              <a:defRPr/>
            </a:pPr>
            <a:fld id="{0709A704-2BAE-4AD3-B2EB-5999DBABA258}" type="datetimeFigureOut">
              <a:rPr lang="ru-RU"/>
              <a:pPr>
                <a:defRPr/>
              </a:pPr>
              <a:t>05.10.2017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Arial" charset="0"/>
              </a:defRPr>
            </a:lvl1pPr>
          </a:lstStyle>
          <a:p>
            <a:pPr>
              <a:defRPr/>
            </a:pPr>
            <a:fld id="{0A844AF4-DB0D-4E3B-B425-9E82FBAE4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479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77C90D-9257-485B-B854-3D9C75123117}" type="slidenum">
              <a:rPr lang="ru-RU" altLang="en-US" smtClean="0">
                <a:latin typeface="Calibri" pitchFamily="34" charset="0"/>
              </a:rPr>
              <a:pPr eaLnBrk="1" hangingPunct="1"/>
              <a:t>14</a:t>
            </a:fld>
            <a:endParaRPr lang="ru-RU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44AF4-DB0D-4E3B-B425-9E82FBAE4F8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83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AD729-B988-4395-B12A-AA370A87E206}" type="datetime1">
              <a:rPr lang="uk-UA"/>
              <a:pPr>
                <a:defRPr/>
              </a:pPr>
              <a:t>05.10.2017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0717B-8661-40BD-8C50-0290F4743A3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876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405D0-CE18-4476-9DB4-393B55E84484}" type="datetime1">
              <a:rPr lang="uk-UA"/>
              <a:pPr>
                <a:defRPr/>
              </a:pPr>
              <a:t>05.10.2017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420C0-5D9E-479F-BCDF-FE0280ECBDA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149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72DC-3904-433D-A9BE-E159C19D9073}" type="datetime1">
              <a:rPr lang="uk-UA" smtClean="0"/>
              <a:pPr/>
              <a:t>05.10.2017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76FE-6742-4997-BD0A-CBB4F693065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212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9CAE4-158F-4C2C-BA4A-2068E249D553}" type="datetime1">
              <a:rPr lang="uk-UA"/>
              <a:pPr>
                <a:defRPr/>
              </a:pPr>
              <a:t>05.10.2017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5108-3608-47CE-96FA-A7F0333A6E7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677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17FBE-36B0-47D3-B1EA-FE8C8D7360FC}" type="datetime1">
              <a:rPr lang="uk-UA"/>
              <a:pPr>
                <a:defRPr/>
              </a:pPr>
              <a:t>05.10.2017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B2AFD-87E5-4F2B-9273-4B7273A8266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888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E5D05-2401-4920-BA83-0CCB9054F8FA}" type="datetime1">
              <a:rPr lang="uk-UA"/>
              <a:pPr>
                <a:defRPr/>
              </a:pPr>
              <a:t>05.10.2017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6A904-F91D-4A09-95D5-A8CF350924A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355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84D7B-5B83-4CE3-A91C-4E6FD0FE5A4D}" type="datetime1">
              <a:rPr lang="uk-UA"/>
              <a:pPr>
                <a:defRPr/>
              </a:pPr>
              <a:t>05.10.2017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489C0-52D9-4C47-81E6-5C6DAF6CA73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134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4EEE8-F2E9-48A1-8057-976AA633A8BC}" type="datetime1">
              <a:rPr lang="uk-UA"/>
              <a:pPr>
                <a:defRPr/>
              </a:pPr>
              <a:t>05.10.2017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8A2F1-5BC2-42FA-94EE-023C21FE567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315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929EC-D6A5-4FF7-9B49-B058825A8ECE}" type="datetime1">
              <a:rPr lang="uk-UA"/>
              <a:pPr>
                <a:defRPr/>
              </a:pPr>
              <a:t>05.10.2017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966E0-ADA0-4339-9AEA-F158D6CB171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764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A9D9A-AE48-4002-8CFF-043082580BAF}" type="datetime1">
              <a:rPr lang="uk-UA"/>
              <a:pPr>
                <a:defRPr/>
              </a:pPr>
              <a:t>05.10.2017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4FCC2-7B4B-407B-929D-48F4B866EEA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634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D1FA6-968C-4342-B7D7-F4F3DD99FD56}" type="datetime1">
              <a:rPr lang="uk-UA"/>
              <a:pPr>
                <a:defRPr/>
              </a:pPr>
              <a:t>05.10.2017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62DDA-1C0A-473D-8EAB-11698D1E875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98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ea typeface="Arial" charset="0"/>
              </a:defRPr>
            </a:lvl1pPr>
          </a:lstStyle>
          <a:p>
            <a:pPr>
              <a:defRPr/>
            </a:pPr>
            <a:fld id="{9BC4F645-B687-4531-A940-D51369657439}" type="datetime1">
              <a:rPr lang="uk-UA"/>
              <a:pPr>
                <a:defRPr/>
              </a:pPr>
              <a:t>05.10.2017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ea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ea typeface="Arial" charset="0"/>
              </a:defRPr>
            </a:lvl1pPr>
          </a:lstStyle>
          <a:p>
            <a:pPr>
              <a:defRPr/>
            </a:pPr>
            <a:fld id="{4E77F042-3969-497D-BA8E-AFCA23F62EB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49" r:id="rId2"/>
    <p:sldLayoutId id="2147483848" r:id="rId3"/>
    <p:sldLayoutId id="2147483847" r:id="rId4"/>
    <p:sldLayoutId id="2147483846" r:id="rId5"/>
    <p:sldLayoutId id="2147483845" r:id="rId6"/>
    <p:sldLayoutId id="2147483844" r:id="rId7"/>
    <p:sldLayoutId id="2147483843" r:id="rId8"/>
    <p:sldLayoutId id="2147483842" r:id="rId9"/>
    <p:sldLayoutId id="2147483841" r:id="rId10"/>
    <p:sldLayoutId id="214748385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tmf-ukraine.org/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mweltbundesamt.de/en/publikationen/advisory-assistance-programme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2195736" y="332656"/>
            <a:ext cx="6553200" cy="298005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4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сотрудничества с Федеральным ведомством Германии </a:t>
            </a:r>
            <a:r>
              <a:rPr lang="ru-RU" sz="2800" b="1" dirty="0" smtClean="0">
                <a:solidFill>
                  <a:srgbClr val="004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охране окружающей среды в области </a:t>
            </a:r>
            <a:r>
              <a:rPr lang="ru-RU" sz="2800" b="1" dirty="0" smtClean="0">
                <a:solidFill>
                  <a:srgbClr val="004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безопасности </a:t>
            </a:r>
            <a:r>
              <a:rPr lang="ru-RU" sz="2800" b="1" dirty="0" err="1" smtClean="0">
                <a:solidFill>
                  <a:srgbClr val="004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хвостохранилищ</a:t>
            </a:r>
            <a:r>
              <a:rPr lang="ru-RU" sz="2800" b="1" dirty="0" smtClean="0">
                <a:solidFill>
                  <a:srgbClr val="004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(программа консультативной помощи)</a:t>
            </a:r>
            <a:endParaRPr lang="ru-RU" sz="2800" b="1" dirty="0" smtClean="0">
              <a:solidFill>
                <a:srgbClr val="004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0796" y="3581163"/>
            <a:ext cx="5903912" cy="133508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Проф.</a:t>
            </a:r>
            <a:r>
              <a:rPr lang="en-GB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Дмитрий Рудаков</a:t>
            </a:r>
            <a:endParaRPr lang="ru-RU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Национальный горный университет</a:t>
            </a:r>
            <a:endParaRPr lang="en-GB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Днепропетровск</a:t>
            </a: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Украина</a:t>
            </a:r>
            <a:endParaRPr lang="en-GB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Рисунок 6" descr="D:\WORK\TMF-2\LOGOs&amp;TEMPLATES\UBA-Kooperations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38" y="1484784"/>
            <a:ext cx="1289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Изображение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38" y="2564903"/>
            <a:ext cx="1289050" cy="128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Изображение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58" y="332656"/>
            <a:ext cx="19653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Прямоугольник 1"/>
          <p:cNvSpPr>
            <a:spLocks noChangeArrowheads="1"/>
          </p:cNvSpPr>
          <p:nvPr/>
        </p:nvSpPr>
        <p:spPr bwMode="auto">
          <a:xfrm>
            <a:off x="2216720" y="5085184"/>
            <a:ext cx="660561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200" b="1" dirty="0"/>
              <a:t>Финансовая поддержка проекта осуществляется </a:t>
            </a:r>
            <a:r>
              <a:rPr lang="ru-RU" sz="1200" b="1" dirty="0" smtClean="0"/>
              <a:t>Федеральным </a:t>
            </a:r>
            <a:r>
              <a:rPr lang="ru-RU" sz="1200" b="1" dirty="0"/>
              <a:t>министерством окружающей среды </a:t>
            </a:r>
            <a:r>
              <a:rPr lang="en-US" sz="1200" b="1" dirty="0"/>
              <a:t>(BMUB) </a:t>
            </a:r>
            <a:r>
              <a:rPr lang="ru-RU" sz="1200" b="1" dirty="0"/>
              <a:t>в рамках Программы консультационной помощи для охраны окружающей среды в странах Центральной и Восточной Европы, Кавказа и Центральной Азии, а также в других странах, расположенных по соседству с Европейским Союзом. Проект реализуется </a:t>
            </a:r>
            <a:r>
              <a:rPr lang="ru-RU" sz="1200" b="1" dirty="0" smtClean="0"/>
              <a:t>при </a:t>
            </a:r>
            <a:r>
              <a:rPr lang="ru-RU" sz="1200" b="1" dirty="0"/>
              <a:t>содействии Федерального ведомства по охране природы </a:t>
            </a:r>
            <a:r>
              <a:rPr lang="en-US" sz="1200" b="1" dirty="0"/>
              <a:t>(</a:t>
            </a:r>
            <a:r>
              <a:rPr lang="en-US" sz="1200" b="1" dirty="0" err="1"/>
              <a:t>BfN</a:t>
            </a:r>
            <a:r>
              <a:rPr lang="en-US" sz="1200" b="1" dirty="0"/>
              <a:t>)/ </a:t>
            </a:r>
            <a:r>
              <a:rPr lang="ru-RU" sz="1200" b="1" dirty="0"/>
              <a:t>Федерального ведомства радиационной безопасности </a:t>
            </a:r>
            <a:r>
              <a:rPr lang="en-US" sz="1200" b="1" dirty="0"/>
              <a:t>(</a:t>
            </a:r>
            <a:r>
              <a:rPr lang="en-US" sz="1200" b="1" dirty="0" err="1"/>
              <a:t>BfS</a:t>
            </a:r>
            <a:r>
              <a:rPr lang="en-US" sz="1200" b="1" dirty="0"/>
              <a:t>) </a:t>
            </a:r>
            <a:r>
              <a:rPr lang="ru-RU" sz="1200" b="1" dirty="0"/>
              <a:t>и Федерального ведомства по охране окружающей среды </a:t>
            </a:r>
            <a:r>
              <a:rPr lang="en-US" sz="1200" b="1" dirty="0"/>
              <a:t>(UBA). </a:t>
            </a:r>
            <a:endParaRPr lang="uk-UA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20725"/>
          </a:xfrm>
          <a:extLst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Проект по разработке Методологии безопасности хвостохранилищ</a:t>
            </a:r>
            <a:endParaRPr lang="uk-UA" sz="3600" b="1" dirty="0">
              <a:solidFill>
                <a:srgbClr val="004500"/>
              </a:solidFill>
              <a:latin typeface="+mn-lt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24098168"/>
              </p:ext>
            </p:extLst>
          </p:nvPr>
        </p:nvGraphicFramePr>
        <p:xfrm>
          <a:off x="611559" y="1268760"/>
          <a:ext cx="8352000" cy="5112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D6901D6-5394-4014-AB82-51187C6596E4}" type="slidenum">
              <a:rPr lang="uk-UA">
                <a:solidFill>
                  <a:srgbClr val="898989"/>
                </a:solidFill>
              </a:rPr>
              <a:pPr/>
              <a:t>10</a:t>
            </a:fld>
            <a:endParaRPr lang="uk-UA">
              <a:solidFill>
                <a:srgbClr val="898989"/>
              </a:solidFill>
            </a:endParaRPr>
          </a:p>
        </p:txBody>
      </p:sp>
      <p:pic>
        <p:nvPicPr>
          <p:cNvPr id="1229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291138"/>
            <a:ext cx="115093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кругленный прямоугольник 19"/>
          <p:cNvSpPr>
            <a:spLocks noChangeArrowheads="1"/>
          </p:cNvSpPr>
          <p:nvPr/>
        </p:nvSpPr>
        <p:spPr bwMode="auto">
          <a:xfrm>
            <a:off x="323404" y="1412924"/>
            <a:ext cx="8569076" cy="5328444"/>
          </a:xfrm>
          <a:prstGeom prst="roundRect">
            <a:avLst>
              <a:gd name="adj" fmla="val 11181"/>
            </a:avLst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24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20725"/>
          </a:xfrm>
          <a:extLst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Проект по разработке Методологии безопасности </a:t>
            </a:r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хвостохранилищ. </a:t>
            </a:r>
            <a:r>
              <a:rPr lang="ru-RU" sz="27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Результаты проекта</a:t>
            </a:r>
            <a:endParaRPr lang="en-US" sz="2700" b="1" dirty="0">
              <a:solidFill>
                <a:srgbClr val="004500"/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39959699"/>
              </p:ext>
            </p:extLst>
          </p:nvPr>
        </p:nvGraphicFramePr>
        <p:xfrm>
          <a:off x="467544" y="1196752"/>
          <a:ext cx="8280920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E3BEEC3-79FB-4836-9398-649E010A8DCA}" type="slidenum">
              <a:rPr lang="uk-UA">
                <a:solidFill>
                  <a:srgbClr val="898989"/>
                </a:solidFill>
              </a:rPr>
              <a:pPr/>
              <a:t>11</a:t>
            </a:fld>
            <a:endParaRPr lang="uk-UA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4838774"/>
            <a:ext cx="3528392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i="0" dirty="0" smtClean="0">
                <a:latin typeface="Arial" pitchFamily="34" charset="0"/>
                <a:cs typeface="Arial" pitchFamily="34" charset="0"/>
              </a:rPr>
              <a:t>предназначен для оперативной предварительной </a:t>
            </a:r>
            <a:r>
              <a:rPr lang="ru-RU" sz="1600" b="1" i="0" dirty="0" smtClean="0">
                <a:latin typeface="Arial" pitchFamily="34" charset="0"/>
                <a:cs typeface="Arial" pitchFamily="34" charset="0"/>
              </a:rPr>
              <a:t>оценки опасности хвостохранилищ </a:t>
            </a:r>
            <a:br>
              <a:rPr lang="ru-RU" sz="1600" b="1" i="0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i="0" dirty="0" smtClean="0">
                <a:latin typeface="Arial" pitchFamily="34" charset="0"/>
                <a:cs typeface="Arial" pitchFamily="34" charset="0"/>
              </a:rPr>
              <a:t>для их большого количества </a:t>
            </a:r>
            <a:br>
              <a:rPr lang="ru-RU" sz="1600" b="1" i="0" dirty="0" smtClean="0">
                <a:latin typeface="Arial" pitchFamily="34" charset="0"/>
                <a:cs typeface="Arial" pitchFamily="34" charset="0"/>
              </a:rPr>
            </a:br>
            <a:r>
              <a:rPr lang="ru-RU" sz="1600" i="0" dirty="0" smtClean="0">
                <a:latin typeface="Arial" pitchFamily="34" charset="0"/>
                <a:cs typeface="Arial" pitchFamily="34" charset="0"/>
              </a:rPr>
              <a:t>на</a:t>
            </a:r>
            <a:r>
              <a:rPr lang="en-GB" sz="1600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0" dirty="0" smtClean="0">
                <a:latin typeface="Arial" pitchFamily="34" charset="0"/>
                <a:cs typeface="Arial" pitchFamily="34" charset="0"/>
              </a:rPr>
              <a:t>национальном</a:t>
            </a:r>
            <a:r>
              <a:rPr lang="en-US" sz="1600" i="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1600" i="0" dirty="0" smtClean="0">
                <a:latin typeface="Arial" pitchFamily="34" charset="0"/>
                <a:cs typeface="Arial" pitchFamily="34" charset="0"/>
              </a:rPr>
              <a:t>региональном уровне</a:t>
            </a:r>
            <a:endParaRPr lang="uk-UA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4941168"/>
            <a:ext cx="2952328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разработан для </a:t>
            </a:r>
            <a:r>
              <a:rPr lang="ru-RU" sz="1600" b="1" i="0" dirty="0" smtClean="0">
                <a:latin typeface="Arial" pitchFamily="34" charset="0"/>
                <a:cs typeface="Arial" pitchFamily="34" charset="0"/>
              </a:rPr>
              <a:t>оценки</a:t>
            </a:r>
            <a:r>
              <a:rPr lang="en-GB" sz="1600" b="1" i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1600" b="1" i="0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i="0" dirty="0" smtClean="0">
                <a:latin typeface="Arial" pitchFamily="34" charset="0"/>
                <a:cs typeface="Arial" pitchFamily="34" charset="0"/>
              </a:rPr>
              <a:t>уровня безопасности </a:t>
            </a:r>
            <a:r>
              <a:rPr lang="ru-RU" sz="1600" b="1" i="0" dirty="0" err="1" smtClean="0">
                <a:latin typeface="Arial" pitchFamily="34" charset="0"/>
                <a:cs typeface="Arial" pitchFamily="34" charset="0"/>
              </a:rPr>
              <a:t>хвостохранилища</a:t>
            </a:r>
            <a:r>
              <a:rPr lang="ru-RU" sz="1600" b="1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0" i="0" dirty="0" smtClean="0">
                <a:latin typeface="Arial" pitchFamily="34" charset="0"/>
                <a:cs typeface="Arial" pitchFamily="34" charset="0"/>
              </a:rPr>
              <a:t>с использованием метода тестовых вопросов</a:t>
            </a:r>
            <a:endParaRPr lang="en-US" sz="1600" i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059832" y="2924944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низ 9"/>
          <p:cNvSpPr/>
          <p:nvPr/>
        </p:nvSpPr>
        <p:spPr>
          <a:xfrm>
            <a:off x="6660232" y="2924944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8891586" cy="720725"/>
          </a:xfrm>
          <a:extLst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Результаты проекта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Индекс опасности хвостохранилищ</a:t>
            </a:r>
            <a:r>
              <a:rPr lang="en-US" alt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alt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ИОХ</a:t>
            </a:r>
            <a:r>
              <a:rPr lang="en-US" alt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altLang="ru-RU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Объект 2"/>
          <p:cNvSpPr>
            <a:spLocks noGrp="1"/>
          </p:cNvSpPr>
          <p:nvPr>
            <p:ph idx="4294967295"/>
          </p:nvPr>
        </p:nvSpPr>
        <p:spPr>
          <a:xfrm>
            <a:off x="318294" y="5059363"/>
            <a:ext cx="2452687" cy="1492250"/>
          </a:xfrm>
          <a:prstGeom prst="roundRect">
            <a:avLst>
              <a:gd name="adj" fmla="val 16667"/>
            </a:avLst>
          </a:prstGeom>
          <a:solidFill>
            <a:srgbClr val="E6FFE6"/>
          </a:solidFill>
          <a:ln w="2857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marL="0" indent="0" algn="ctr">
              <a:buNone/>
            </a:pPr>
            <a:r>
              <a:rPr lang="ru-RU" sz="1800" b="1" dirty="0" err="1" smtClean="0"/>
              <a:t>ИОХ</a:t>
            </a:r>
            <a:r>
              <a:rPr lang="ru-RU" altLang="ru-RU" sz="1800" b="1" baseline="-25000" dirty="0" err="1" smtClean="0">
                <a:latin typeface="Arial" pitchFamily="34" charset="0"/>
                <a:cs typeface="Arial" pitchFamily="34" charset="0"/>
              </a:rPr>
              <a:t>Упр</a:t>
            </a:r>
            <a:r>
              <a:rPr lang="en-GB" altLang="ru-RU" sz="1800" dirty="0" smtClean="0">
                <a:latin typeface="Arial" pitchFamily="34" charset="0"/>
                <a:cs typeface="Arial" pitchFamily="34" charset="0"/>
              </a:rPr>
              <a:t>	 </a:t>
            </a: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800" dirty="0" err="1" smtClean="0">
                <a:latin typeface="Arial" pitchFamily="34" charset="0"/>
                <a:cs typeface="Arial" pitchFamily="34" charset="0"/>
              </a:rPr>
              <a:t>опас-ность</a:t>
            </a: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800" dirty="0" err="1" smtClean="0">
                <a:latin typeface="Arial" pitchFamily="34" charset="0"/>
                <a:cs typeface="Arial" pitchFamily="34" charset="0"/>
              </a:rPr>
              <a:t>обуслов</a:t>
            </a: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-ленная </a:t>
            </a:r>
            <a:r>
              <a:rPr lang="ru-RU" altLang="ru-RU" sz="1800" dirty="0" err="1" smtClean="0">
                <a:latin typeface="Arial" pitchFamily="34" charset="0"/>
                <a:cs typeface="Arial" pitchFamily="34" charset="0"/>
              </a:rPr>
              <a:t>недостат-ками</a:t>
            </a: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 управления объектом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A7F6C42-BAEC-4B0E-B2DF-19BEE18E86FC}" type="slidenum">
              <a:rPr lang="uk-UA" altLang="en-US">
                <a:solidFill>
                  <a:srgbClr val="898989"/>
                </a:solidFill>
              </a:rPr>
              <a:pPr/>
              <a:t>12</a:t>
            </a:fld>
            <a:endParaRPr lang="uk-UA" altLang="en-US">
              <a:solidFill>
                <a:srgbClr val="898989"/>
              </a:solidFill>
            </a:endParaRPr>
          </a:p>
        </p:txBody>
      </p:sp>
      <p:sp>
        <p:nvSpPr>
          <p:cNvPr id="18437" name="Скругленный прямоугольник 3"/>
          <p:cNvSpPr>
            <a:spLocks noChangeArrowheads="1"/>
          </p:cNvSpPr>
          <p:nvPr/>
        </p:nvSpPr>
        <p:spPr bwMode="auto">
          <a:xfrm>
            <a:off x="252413" y="1671638"/>
            <a:ext cx="3311525" cy="1328023"/>
          </a:xfrm>
          <a:prstGeom prst="roundRect">
            <a:avLst>
              <a:gd name="adj" fmla="val 16667"/>
            </a:avLst>
          </a:prstGeom>
          <a:solidFill>
            <a:srgbClr val="E6FFE6"/>
          </a:solidFill>
          <a:ln w="28575">
            <a:solidFill>
              <a:srgbClr val="00B05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dirty="0" err="1" smtClean="0"/>
              <a:t>ИОХ</a:t>
            </a:r>
            <a:r>
              <a:rPr lang="ru-RU" b="1" baseline="-25000" dirty="0" err="1" smtClean="0"/>
              <a:t>Ёмк</a:t>
            </a:r>
            <a:r>
              <a:rPr lang="en-US" b="1" dirty="0" smtClean="0"/>
              <a:t> </a:t>
            </a: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ru-RU" dirty="0" smtClean="0"/>
              <a:t>опасность, обусловленная объёмом хвостовых материалов</a:t>
            </a:r>
            <a:r>
              <a:rPr lang="en-US" dirty="0" smtClean="0"/>
              <a:t> (</a:t>
            </a:r>
            <a:r>
              <a:rPr lang="ru-RU" dirty="0" smtClean="0"/>
              <a:t>ёмкость </a:t>
            </a:r>
            <a:r>
              <a:rPr lang="ru-RU" dirty="0" err="1" smtClean="0"/>
              <a:t>хвостохранилища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438" name="Скругленный прямоугольник 4"/>
          <p:cNvSpPr>
            <a:spLocks noChangeArrowheads="1"/>
          </p:cNvSpPr>
          <p:nvPr/>
        </p:nvSpPr>
        <p:spPr bwMode="auto">
          <a:xfrm>
            <a:off x="5616575" y="1671638"/>
            <a:ext cx="3311525" cy="1328023"/>
          </a:xfrm>
          <a:prstGeom prst="roundRect">
            <a:avLst>
              <a:gd name="adj" fmla="val 16667"/>
            </a:avLst>
          </a:prstGeom>
          <a:solidFill>
            <a:srgbClr val="E6FFE6"/>
          </a:solidFill>
          <a:ln w="28575">
            <a:solidFill>
              <a:srgbClr val="00B05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dirty="0" smtClean="0"/>
              <a:t>ИОХ</a:t>
            </a:r>
            <a:r>
              <a:rPr lang="en-US" b="1" baseline="-25000" dirty="0" smtClean="0"/>
              <a:t>To</a:t>
            </a:r>
            <a:r>
              <a:rPr lang="ru-RU" b="1" baseline="-25000" dirty="0" smtClean="0"/>
              <a:t>кс</a:t>
            </a:r>
            <a:r>
              <a:rPr lang="en-US" b="1" dirty="0" smtClean="0"/>
              <a:t> </a:t>
            </a:r>
            <a:r>
              <a:rPr lang="en-US" dirty="0" smtClean="0"/>
              <a:t>	</a:t>
            </a:r>
            <a:r>
              <a:rPr lang="ru-RU" dirty="0" smtClean="0"/>
              <a:t>- опасность, обусловленная </a:t>
            </a:r>
            <a:r>
              <a:rPr lang="ru-RU" dirty="0" err="1" smtClean="0"/>
              <a:t>токсичнос-тью</a:t>
            </a:r>
            <a:r>
              <a:rPr lang="ru-RU" dirty="0" smtClean="0"/>
              <a:t> веществ, содержащих-</a:t>
            </a:r>
            <a:r>
              <a:rPr lang="ru-RU" dirty="0" err="1" smtClean="0"/>
              <a:t>ся</a:t>
            </a:r>
            <a:r>
              <a:rPr lang="ru-RU" dirty="0" smtClean="0"/>
              <a:t> в хвостовых материалах</a:t>
            </a:r>
            <a:endParaRPr lang="en-US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908175" y="1349375"/>
            <a:ext cx="0" cy="32385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272338" y="1349375"/>
            <a:ext cx="0" cy="32226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908175" y="1349375"/>
            <a:ext cx="536416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442" name="Скругленный прямоугольник 17"/>
          <p:cNvSpPr>
            <a:spLocks noChangeArrowheads="1"/>
          </p:cNvSpPr>
          <p:nvPr/>
        </p:nvSpPr>
        <p:spPr bwMode="auto">
          <a:xfrm>
            <a:off x="252413" y="3598863"/>
            <a:ext cx="3311525" cy="1021556"/>
          </a:xfrm>
          <a:prstGeom prst="roundRect">
            <a:avLst>
              <a:gd name="adj" fmla="val 16667"/>
            </a:avLst>
          </a:prstGeom>
          <a:solidFill>
            <a:srgbClr val="E6FFE6"/>
          </a:solidFill>
          <a:ln w="28575">
            <a:solidFill>
              <a:srgbClr val="00B05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dirty="0" err="1" smtClean="0"/>
              <a:t>ИОХ</a:t>
            </a:r>
            <a:r>
              <a:rPr lang="ru-RU" b="1" baseline="-25000" dirty="0" err="1" smtClean="0"/>
              <a:t>Ёмк</a:t>
            </a:r>
            <a:r>
              <a:rPr lang="en-US" b="1" dirty="0" smtClean="0"/>
              <a:t> </a:t>
            </a:r>
            <a:r>
              <a:rPr lang="en-US" dirty="0"/>
              <a:t>	- </a:t>
            </a:r>
            <a:r>
              <a:rPr lang="ru-RU" dirty="0"/>
              <a:t>опасность, обусловленная объёмом хвостовых </a:t>
            </a:r>
            <a:r>
              <a:rPr lang="ru-RU" dirty="0" smtClean="0"/>
              <a:t>материалов</a:t>
            </a:r>
            <a:endParaRPr lang="en-US" dirty="0"/>
          </a:p>
        </p:txBody>
      </p:sp>
      <p:sp>
        <p:nvSpPr>
          <p:cNvPr id="18443" name="Скругленный прямоугольник 18"/>
          <p:cNvSpPr>
            <a:spLocks noChangeArrowheads="1"/>
          </p:cNvSpPr>
          <p:nvPr/>
        </p:nvSpPr>
        <p:spPr bwMode="auto">
          <a:xfrm>
            <a:off x="5616575" y="3621088"/>
            <a:ext cx="3311525" cy="1022350"/>
          </a:xfrm>
          <a:prstGeom prst="roundRect">
            <a:avLst>
              <a:gd name="adj" fmla="val 16667"/>
            </a:avLst>
          </a:prstGeom>
          <a:solidFill>
            <a:srgbClr val="E6FFE6"/>
          </a:solidFill>
          <a:ln w="28575">
            <a:solidFill>
              <a:srgbClr val="00B05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dirty="0"/>
              <a:t>ИОХ</a:t>
            </a:r>
            <a:r>
              <a:rPr lang="en-US" b="1" baseline="-25000" dirty="0" smtClean="0"/>
              <a:t>To</a:t>
            </a:r>
            <a:r>
              <a:rPr lang="ru-RU" b="1" baseline="-25000" dirty="0" smtClean="0"/>
              <a:t>кс</a:t>
            </a:r>
            <a:r>
              <a:rPr lang="en-US" b="1" dirty="0" smtClean="0"/>
              <a:t> </a:t>
            </a:r>
            <a:r>
              <a:rPr lang="en-US" dirty="0"/>
              <a:t>	</a:t>
            </a:r>
            <a:r>
              <a:rPr lang="ru-RU" dirty="0"/>
              <a:t>- опасность, обусловленная </a:t>
            </a:r>
            <a:r>
              <a:rPr lang="ru-RU" dirty="0" err="1"/>
              <a:t>токсичнос-тью</a:t>
            </a:r>
            <a:r>
              <a:rPr lang="ru-RU" dirty="0"/>
              <a:t> веществ</a:t>
            </a:r>
            <a:endParaRPr lang="en-US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1908175" y="3311525"/>
            <a:ext cx="5364163" cy="1111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538663" y="3322638"/>
            <a:ext cx="26987" cy="170656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908175" y="3311525"/>
            <a:ext cx="0" cy="304800"/>
          </a:xfrm>
          <a:prstGeom prst="straightConnector1">
            <a:avLst/>
          </a:prstGeom>
          <a:ln w="28575">
            <a:solidFill>
              <a:srgbClr val="0045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273925" y="3311525"/>
            <a:ext cx="0" cy="304800"/>
          </a:xfrm>
          <a:prstGeom prst="straightConnector1">
            <a:avLst/>
          </a:prstGeom>
          <a:ln w="28575">
            <a:solidFill>
              <a:srgbClr val="0045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448" name="Объект 2"/>
          <p:cNvSpPr>
            <a:spLocks/>
          </p:cNvSpPr>
          <p:nvPr/>
        </p:nvSpPr>
        <p:spPr bwMode="auto">
          <a:xfrm>
            <a:off x="2951907" y="5046663"/>
            <a:ext cx="2916237" cy="1490662"/>
          </a:xfrm>
          <a:prstGeom prst="roundRect">
            <a:avLst>
              <a:gd name="adj" fmla="val 16667"/>
            </a:avLst>
          </a:prstGeom>
          <a:solidFill>
            <a:srgbClr val="E6FFE6"/>
          </a:solidFill>
          <a:ln w="2857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kumimoji="1" lang="ru-RU" altLang="ru-RU" b="1" dirty="0" err="1" smtClean="0">
                <a:latin typeface="Arial" pitchFamily="34" charset="0"/>
                <a:cs typeface="Arial" pitchFamily="34" charset="0"/>
              </a:rPr>
              <a:t>ИОХ</a:t>
            </a:r>
            <a:r>
              <a:rPr kumimoji="1" lang="ru-RU" altLang="ru-RU" b="1" baseline="-25000" dirty="0" err="1" smtClean="0">
                <a:latin typeface="Arial" pitchFamily="34" charset="0"/>
                <a:cs typeface="Arial" pitchFamily="34" charset="0"/>
              </a:rPr>
              <a:t>Место</a:t>
            </a:r>
            <a:r>
              <a:rPr kumimoji="1" lang="en-GB" alt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ru-RU" altLang="ru-RU" dirty="0" smtClean="0">
                <a:latin typeface="Arial" pitchFamily="34" charset="0"/>
                <a:cs typeface="Arial" pitchFamily="34" charset="0"/>
              </a:rPr>
              <a:t>– опасность, связанная с </a:t>
            </a:r>
            <a:r>
              <a:rPr kumimoji="1" lang="ru-RU" altLang="ru-RU" dirty="0" err="1" smtClean="0">
                <a:latin typeface="Arial" pitchFamily="34" charset="0"/>
                <a:cs typeface="Arial" pitchFamily="34" charset="0"/>
              </a:rPr>
              <a:t>расположе-нием</a:t>
            </a:r>
            <a:r>
              <a:rPr kumimoji="1" lang="ru-RU" altLang="ru-RU" dirty="0" smtClean="0">
                <a:latin typeface="Arial" pitchFamily="34" charset="0"/>
                <a:cs typeface="Arial" pitchFamily="34" charset="0"/>
              </a:rPr>
              <a:t> объекта, геологи-</a:t>
            </a:r>
            <a:r>
              <a:rPr kumimoji="1" lang="ru-RU" altLang="ru-RU" dirty="0" err="1" smtClean="0">
                <a:latin typeface="Arial" pitchFamily="34" charset="0"/>
                <a:cs typeface="Arial" pitchFamily="34" charset="0"/>
              </a:rPr>
              <a:t>ческими</a:t>
            </a:r>
            <a:r>
              <a:rPr kumimoji="1" lang="ru-RU" altLang="ru-RU" dirty="0" smtClean="0">
                <a:latin typeface="Arial" pitchFamily="34" charset="0"/>
                <a:cs typeface="Arial" pitchFamily="34" charset="0"/>
              </a:rPr>
              <a:t> и гидрологи-</a:t>
            </a:r>
            <a:r>
              <a:rPr kumimoji="1" lang="ru-RU" altLang="ru-RU" dirty="0" err="1" smtClean="0">
                <a:latin typeface="Arial" pitchFamily="34" charset="0"/>
                <a:cs typeface="Arial" pitchFamily="34" charset="0"/>
              </a:rPr>
              <a:t>ческими</a:t>
            </a:r>
            <a:r>
              <a:rPr kumimoji="1" lang="ru-RU" altLang="ru-RU" dirty="0" smtClean="0">
                <a:latin typeface="Arial" pitchFamily="34" charset="0"/>
                <a:cs typeface="Arial" pitchFamily="34" charset="0"/>
              </a:rPr>
              <a:t> условиями</a:t>
            </a:r>
            <a:endParaRPr kumimoji="1" lang="ru-RU" alt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49" name="Объект 2"/>
          <p:cNvSpPr>
            <a:spLocks/>
          </p:cNvSpPr>
          <p:nvPr/>
        </p:nvSpPr>
        <p:spPr bwMode="auto">
          <a:xfrm>
            <a:off x="6016625" y="5087640"/>
            <a:ext cx="2916238" cy="1509712"/>
          </a:xfrm>
          <a:prstGeom prst="roundRect">
            <a:avLst>
              <a:gd name="adj" fmla="val 16667"/>
            </a:avLst>
          </a:prstGeom>
          <a:solidFill>
            <a:srgbClr val="E6FFE6"/>
          </a:solidFill>
          <a:ln w="2857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kumimoji="1" lang="ru-RU" altLang="ru-RU" b="1" dirty="0" err="1" smtClean="0">
                <a:latin typeface="Arial" pitchFamily="34" charset="0"/>
                <a:cs typeface="Arial" pitchFamily="34" charset="0"/>
              </a:rPr>
              <a:t>ИОХ</a:t>
            </a:r>
            <a:r>
              <a:rPr kumimoji="1" lang="ru-RU" altLang="ru-RU" b="1" baseline="-25000" dirty="0" err="1" smtClean="0">
                <a:latin typeface="Arial" pitchFamily="34" charset="0"/>
                <a:cs typeface="Arial" pitchFamily="34" charset="0"/>
              </a:rPr>
              <a:t>Дамба</a:t>
            </a:r>
            <a:r>
              <a:rPr kumimoji="1" lang="ru-RU" altLang="ru-RU" b="1" baseline="-25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kumimoji="1" lang="ru-RU" altLang="ru-RU" dirty="0" smtClean="0">
                <a:latin typeface="Arial" pitchFamily="34" charset="0"/>
                <a:cs typeface="Arial" pitchFamily="34" charset="0"/>
              </a:rPr>
              <a:t>-</a:t>
            </a:r>
            <a:r>
              <a:rPr kumimoji="1" lang="ru-RU" alt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ru-RU" altLang="ru-RU" dirty="0" smtClean="0">
                <a:latin typeface="Arial" pitchFamily="34" charset="0"/>
                <a:cs typeface="Arial" pitchFamily="34" charset="0"/>
              </a:rPr>
              <a:t>опасность прорыва дамбы</a:t>
            </a:r>
            <a:r>
              <a:rPr kumimoji="1" lang="en-GB" alt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kumimoji="1" lang="ru-RU" altLang="ru-RU" dirty="0" smtClean="0">
                <a:latin typeface="Arial" pitchFamily="34" charset="0"/>
                <a:cs typeface="Arial" pitchFamily="34" charset="0"/>
              </a:rPr>
              <a:t>проблемы структурной целостности и функциональности</a:t>
            </a:r>
            <a:r>
              <a:rPr kumimoji="1" lang="en-GB" altLang="ru-RU" dirty="0" smtClean="0">
                <a:latin typeface="Arial" pitchFamily="34" charset="0"/>
                <a:cs typeface="Arial" pitchFamily="34" charset="0"/>
              </a:rPr>
              <a:t>)</a:t>
            </a:r>
            <a:endParaRPr kumimoji="1" lang="ru-RU" alt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50" name="Скругленный прямоугольник 2"/>
          <p:cNvSpPr>
            <a:spLocks noChangeArrowheads="1"/>
          </p:cNvSpPr>
          <p:nvPr/>
        </p:nvSpPr>
        <p:spPr bwMode="auto">
          <a:xfrm>
            <a:off x="3491880" y="1060450"/>
            <a:ext cx="2051989" cy="57888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8B747"/>
              </a:gs>
              <a:gs pos="20000">
                <a:srgbClr val="008A03"/>
              </a:gs>
              <a:gs pos="100000">
                <a:srgbClr val="006D01"/>
              </a:gs>
            </a:gsLst>
            <a:lin ang="5400000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ru-RU" altLang="ru-RU" sz="2800" b="1" dirty="0" err="1" smtClean="0">
                <a:solidFill>
                  <a:schemeClr val="bg1"/>
                </a:solidFill>
              </a:rPr>
              <a:t>ИОХ</a:t>
            </a:r>
            <a:r>
              <a:rPr kumimoji="1" lang="ru-RU" altLang="ru-RU" sz="2800" b="1" baseline="-25000" dirty="0" err="1" smtClean="0">
                <a:solidFill>
                  <a:schemeClr val="bg1"/>
                </a:solidFill>
              </a:rPr>
              <a:t>Базовый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18451" name="Скругленный прямоугольник 16"/>
          <p:cNvSpPr>
            <a:spLocks noChangeArrowheads="1"/>
          </p:cNvSpPr>
          <p:nvPr/>
        </p:nvSpPr>
        <p:spPr bwMode="auto">
          <a:xfrm>
            <a:off x="3275856" y="2961828"/>
            <a:ext cx="2687487" cy="57888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8B747"/>
              </a:gs>
              <a:gs pos="20000">
                <a:srgbClr val="008A03"/>
              </a:gs>
              <a:gs pos="100000">
                <a:srgbClr val="006D01"/>
              </a:gs>
            </a:gsLst>
            <a:lin ang="5400000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ru-RU" altLang="ru-RU" sz="2800" b="1" dirty="0" err="1" smtClean="0">
                <a:solidFill>
                  <a:schemeClr val="bg1"/>
                </a:solidFill>
              </a:rPr>
              <a:t>ИОХ</a:t>
            </a:r>
            <a:r>
              <a:rPr kumimoji="1" lang="ru-RU" altLang="ru-RU" sz="2800" b="1" baseline="-25000" dirty="0" err="1" smtClean="0">
                <a:solidFill>
                  <a:schemeClr val="bg1"/>
                </a:solidFill>
              </a:rPr>
              <a:t>Расширенный</a:t>
            </a:r>
            <a:endParaRPr lang="uk-UA" sz="2800" baseline="-25000" dirty="0">
              <a:solidFill>
                <a:schemeClr val="bg1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476375" y="4751388"/>
            <a:ext cx="5994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476375" y="4754563"/>
            <a:ext cx="0" cy="304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470775" y="4757738"/>
            <a:ext cx="0" cy="304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 bwMode="auto">
          <a:xfrm>
            <a:off x="4716463" y="5011738"/>
            <a:ext cx="4032250" cy="1657350"/>
          </a:xfrm>
          <a:prstGeom prst="roundRect">
            <a:avLst>
              <a:gd name="adj" fmla="val 10494"/>
            </a:avLst>
          </a:prstGeom>
          <a:solidFill>
            <a:srgbClr val="CCFFCC">
              <a:alpha val="92000"/>
            </a:srgbClr>
          </a:solidFill>
          <a:ln w="38100">
            <a:solidFill>
              <a:srgbClr val="008A0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841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algn="ctr">
              <a:defRPr/>
            </a:pPr>
            <a:r>
              <a:rPr kumimoji="0" lang="ru-RU" altLang="en-US" sz="2000" b="1" dirty="0" smtClean="0">
                <a:solidFill>
                  <a:srgbClr val="008000"/>
                </a:solidFill>
              </a:rPr>
              <a:t>Минимальное значение ИОХ</a:t>
            </a:r>
            <a:r>
              <a:rPr kumimoji="0" lang="en-US" altLang="en-US" sz="2000" b="1" dirty="0" smtClean="0">
                <a:solidFill>
                  <a:srgbClr val="008000"/>
                </a:solidFill>
              </a:rPr>
              <a:t> </a:t>
            </a:r>
            <a:r>
              <a:rPr kumimoji="0" lang="ru-RU" altLang="en-US" sz="2000" b="1" dirty="0" smtClean="0">
                <a:solidFill>
                  <a:srgbClr val="008000"/>
                </a:solidFill>
              </a:rPr>
              <a:t>5,2</a:t>
            </a:r>
            <a:endParaRPr kumimoji="0" lang="en-US" altLang="en-US" sz="2000" b="1" dirty="0" smtClean="0">
              <a:solidFill>
                <a:srgbClr val="008000"/>
              </a:solidFill>
            </a:endParaRPr>
          </a:p>
          <a:p>
            <a:pPr marL="0" algn="ctr">
              <a:defRPr/>
            </a:pPr>
            <a:r>
              <a:rPr kumimoji="0" lang="ru-RU" altLang="en-US" sz="2000" b="1" dirty="0" smtClean="0">
                <a:solidFill>
                  <a:srgbClr val="C00000"/>
                </a:solidFill>
              </a:rPr>
              <a:t>Максимальное значение ИОХ</a:t>
            </a:r>
            <a:r>
              <a:rPr kumimoji="0" lang="en-US" altLang="en-US" sz="2000" b="1" dirty="0" smtClean="0">
                <a:solidFill>
                  <a:srgbClr val="C00000"/>
                </a:solidFill>
              </a:rPr>
              <a:t> </a:t>
            </a:r>
            <a:r>
              <a:rPr kumimoji="0" lang="ru-RU" altLang="en-US" sz="2000" b="1" dirty="0" smtClean="0">
                <a:solidFill>
                  <a:srgbClr val="C00000"/>
                </a:solidFill>
              </a:rPr>
              <a:t>15,3</a:t>
            </a:r>
          </a:p>
        </p:txBody>
      </p:sp>
      <p:sp>
        <p:nvSpPr>
          <p:cNvPr id="2048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4463" y="81186"/>
            <a:ext cx="8855075" cy="971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Результаты проекта</a:t>
            </a:r>
            <a:r>
              <a:rPr lang="en-US" alt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br>
              <a:rPr lang="en-US" alt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Ранжирование </a:t>
            </a:r>
            <a:r>
              <a:rPr lang="en-US" alt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153 </a:t>
            </a:r>
            <a:r>
              <a:rPr lang="ru-RU" alt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хвостохранилищ </a:t>
            </a:r>
            <a:br>
              <a:rPr lang="ru-RU" alt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 Украине по </a:t>
            </a:r>
            <a:r>
              <a:rPr lang="ru-RU" alt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ИОХ</a:t>
            </a:r>
            <a:r>
              <a:rPr lang="ru-RU" altLang="en-US" sz="2800" b="1" baseline="-25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Расширенный</a:t>
            </a:r>
            <a:endParaRPr lang="ru-RU" altLang="en-US" sz="28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29DE97A-625A-4F04-AE77-C28FE6F07DD8}" type="slidenum">
              <a:rPr lang="uk-UA" altLang="en-US">
                <a:solidFill>
                  <a:srgbClr val="898989"/>
                </a:solidFill>
              </a:rPr>
              <a:pPr/>
              <a:t>13</a:t>
            </a:fld>
            <a:endParaRPr lang="uk-UA" altLang="en-US">
              <a:solidFill>
                <a:srgbClr val="898989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442589"/>
              </p:ext>
            </p:extLst>
          </p:nvPr>
        </p:nvGraphicFramePr>
        <p:xfrm>
          <a:off x="611188" y="4573588"/>
          <a:ext cx="3671887" cy="2164300"/>
        </p:xfrm>
        <a:graphic>
          <a:graphicData uri="http://schemas.openxmlformats.org/drawingml/2006/table">
            <a:tbl>
              <a:tblPr/>
              <a:tblGrid>
                <a:gridCol w="1799944"/>
                <a:gridCol w="1871943"/>
              </a:tblGrid>
              <a:tr h="41888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Значение </a:t>
                      </a: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ИОХ</a:t>
                      </a:r>
                      <a:r>
                        <a:rPr lang="ru-RU" sz="1600" b="1" baseline="-25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Расширенный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765" marR="17765" marT="0" marB="0" anchor="ctr" horzOverflow="overflow">
                    <a:lnL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6D01"/>
                        </a:gs>
                        <a:gs pos="80000">
                          <a:srgbClr val="008A03"/>
                        </a:gs>
                        <a:gs pos="98000">
                          <a:srgbClr val="58B747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объектов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765" marR="17765" marT="0" marB="0" anchor="ctr" horzOverflow="overflow">
                    <a:lnL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6D01"/>
                        </a:gs>
                        <a:gs pos="80000">
                          <a:srgbClr val="008A03"/>
                        </a:gs>
                        <a:gs pos="98000">
                          <a:srgbClr val="58B747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3532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ниже</a:t>
                      </a: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6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75" marR="91427" marT="45716" marB="45716">
                    <a:lnL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6" marB="45716">
                    <a:lnL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32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от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6 до 8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75" marR="91427" marT="45716" marB="45716">
                    <a:lnL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6" marB="45716">
                    <a:lnL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32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от 8 до 10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75" marR="91427" marT="45716" marB="45716">
                    <a:lnL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6" marB="45716">
                    <a:lnL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32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от 10 до 12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75" marR="91427" marT="45716" marB="45716">
                    <a:lnL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6" marB="45716">
                    <a:lnL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32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более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975" marR="91427" marT="45716" marB="45716">
                    <a:lnL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16" marB="45716">
                    <a:lnL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095336854"/>
              </p:ext>
            </p:extLst>
          </p:nvPr>
        </p:nvGraphicFramePr>
        <p:xfrm>
          <a:off x="251520" y="1268760"/>
          <a:ext cx="8641209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60350"/>
            <a:ext cx="8229600" cy="971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Результаты проекта</a:t>
            </a:r>
            <a:r>
              <a:rPr lang="en-US" alt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alt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Карта </a:t>
            </a:r>
            <a:r>
              <a:rPr lang="en-US" alt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ru-RU" alt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alt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хвостохранилищ </a:t>
            </a:r>
            <a:r>
              <a:rPr lang="ru-RU" alt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alt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Украине, ранжированных по </a:t>
            </a:r>
            <a:r>
              <a:rPr lang="ru-RU" alt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ИОХ</a:t>
            </a:r>
            <a:r>
              <a:rPr lang="ru-RU" altLang="en-US" sz="2800" b="1" baseline="-25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Расширенный</a:t>
            </a:r>
            <a:endParaRPr lang="uk-UA" altLang="en-US" sz="2800" b="1" baseline="-250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4867144-8975-4096-B68B-35C0E66DF146}" type="slidenum">
              <a:rPr lang="uk-UA" altLang="en-US">
                <a:solidFill>
                  <a:srgbClr val="898989"/>
                </a:solidFill>
              </a:rPr>
              <a:pPr/>
              <a:t>14</a:t>
            </a:fld>
            <a:endParaRPr lang="uk-UA" altLang="en-US">
              <a:solidFill>
                <a:srgbClr val="898989"/>
              </a:solidFill>
            </a:endParaRPr>
          </a:p>
        </p:txBody>
      </p:sp>
      <p:pic>
        <p:nvPicPr>
          <p:cNvPr id="10244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75" y="1485602"/>
            <a:ext cx="7588250" cy="511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1152128"/>
          </a:xfrm>
          <a:extLst/>
        </p:spPr>
        <p:txBody>
          <a:bodyPr rtlCol="0">
            <a:no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Результаты проекта</a:t>
            </a:r>
            <a:r>
              <a:rPr lang="en-US" alt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alt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Карта </a:t>
            </a:r>
            <a:r>
              <a:rPr lang="en-US" alt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ru-RU" alt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наиболее потенциально опасных хвостохранилищ в Украине</a:t>
            </a:r>
            <a:endParaRPr lang="uk-UA" altLang="en-US" sz="2800" b="1" dirty="0">
              <a:solidFill>
                <a:srgbClr val="004500"/>
              </a:solidFill>
              <a:latin typeface="+mn-lt"/>
            </a:endParaRPr>
          </a:p>
        </p:txBody>
      </p:sp>
      <p:pic>
        <p:nvPicPr>
          <p:cNvPr id="11268" name="Содержимое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38213" y="1772816"/>
            <a:ext cx="7267575" cy="45259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9CF3D48-8C5C-44A9-AA82-FB0B95D26D35}" type="slidenum">
              <a:rPr lang="uk-UA" altLang="en-US">
                <a:solidFill>
                  <a:srgbClr val="898989"/>
                </a:solidFill>
              </a:rPr>
              <a:pPr/>
              <a:t>15</a:t>
            </a:fld>
            <a:endParaRPr lang="uk-UA" altLang="en-US">
              <a:solidFill>
                <a:srgbClr val="898989"/>
              </a:solidFill>
            </a:endParaRPr>
          </a:p>
        </p:txBody>
      </p:sp>
      <p:pic>
        <p:nvPicPr>
          <p:cNvPr id="23557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373688"/>
            <a:ext cx="165735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4624"/>
            <a:ext cx="8229600" cy="971550"/>
          </a:xfrm>
          <a:extLst/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Результаты проекта</a:t>
            </a:r>
            <a:r>
              <a:rPr lang="en-US" alt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alt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Контрольный список хвостохранилищ</a:t>
            </a:r>
            <a:endParaRPr lang="uk-UA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4294967295"/>
          </p:nvPr>
        </p:nvSpPr>
        <p:spPr>
          <a:xfrm>
            <a:off x="498475" y="980728"/>
            <a:ext cx="8147050" cy="576262"/>
          </a:xfrm>
        </p:spPr>
        <p:txBody>
          <a:bodyPr rtlCol="0">
            <a:noAutofit/>
          </a:bodyPr>
          <a:lstStyle/>
          <a:p>
            <a:pPr marL="0" lvl="1" indent="0" fontAlgn="auto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800" b="1" dirty="0" smtClean="0">
                <a:latin typeface="Arial" charset="0"/>
              </a:rPr>
              <a:t>Контрольный список хвостохранилищ </a:t>
            </a:r>
            <a:r>
              <a:rPr lang="ru-RU" sz="1800" dirty="0" smtClean="0">
                <a:latin typeface="Arial" charset="0"/>
              </a:rPr>
              <a:t>основан на минимальных требованиях к безопасности, принятых в ЕЭК ООН в </a:t>
            </a:r>
            <a:r>
              <a:rPr lang="ru-RU" sz="1800" b="1" dirty="0" smtClean="0">
                <a:latin typeface="Arial" charset="0"/>
              </a:rPr>
              <a:t>«Руководящих принципах и надлежащей практике по </a:t>
            </a:r>
            <a:r>
              <a:rPr lang="ru-RU" sz="1800" b="1" dirty="0" err="1" smtClean="0">
                <a:latin typeface="Arial" charset="0"/>
              </a:rPr>
              <a:t>хвостоханилищам</a:t>
            </a:r>
            <a:r>
              <a:rPr lang="ru-RU" sz="1800" b="1" dirty="0" smtClean="0">
                <a:latin typeface="Arial" charset="0"/>
              </a:rPr>
              <a:t>»</a:t>
            </a:r>
            <a:endParaRPr lang="ru-RU" sz="1800" dirty="0">
              <a:latin typeface="Arial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699A168-302C-4FF8-A314-C09F8C173D78}" type="slidenum">
              <a:rPr lang="uk-UA">
                <a:solidFill>
                  <a:srgbClr val="898989"/>
                </a:solidFill>
              </a:rPr>
              <a:pPr/>
              <a:t>16</a:t>
            </a:fld>
            <a:endParaRPr lang="uk-UA">
              <a:solidFill>
                <a:srgbClr val="898989"/>
              </a:solidFill>
            </a:endParaRPr>
          </a:p>
        </p:txBody>
      </p:sp>
      <p:grpSp>
        <p:nvGrpSpPr>
          <p:cNvPr id="24581" name="Группа 3"/>
          <p:cNvGrpSpPr>
            <a:grpSpLocks/>
          </p:cNvGrpSpPr>
          <p:nvPr/>
        </p:nvGrpSpPr>
        <p:grpSpPr bwMode="auto">
          <a:xfrm>
            <a:off x="827088" y="1988840"/>
            <a:ext cx="7921625" cy="4680248"/>
            <a:chOff x="1042988" y="1341165"/>
            <a:chExt cx="7921625" cy="4680247"/>
          </a:xfrm>
          <a:solidFill>
            <a:schemeClr val="bg1">
              <a:lumMod val="85000"/>
            </a:schemeClr>
          </a:solidFill>
        </p:grpSpPr>
        <p:grpSp>
          <p:nvGrpSpPr>
            <p:cNvPr id="24582" name="Группа 25"/>
            <p:cNvGrpSpPr>
              <a:grpSpLocks/>
            </p:cNvGrpSpPr>
            <p:nvPr/>
          </p:nvGrpSpPr>
          <p:grpSpPr bwMode="auto">
            <a:xfrm>
              <a:off x="1042988" y="1341165"/>
              <a:ext cx="7921625" cy="4680247"/>
              <a:chOff x="1043946" y="3114940"/>
              <a:chExt cx="7920880" cy="3194627"/>
            </a:xfrm>
            <a:grpFill/>
          </p:grpSpPr>
          <p:sp>
            <p:nvSpPr>
              <p:cNvPr id="13322" name="Скругленный прямоугольник 19"/>
              <p:cNvSpPr>
                <a:spLocks noChangeArrowheads="1"/>
              </p:cNvSpPr>
              <p:nvPr/>
            </p:nvSpPr>
            <p:spPr bwMode="auto">
              <a:xfrm>
                <a:off x="1043946" y="3311273"/>
                <a:ext cx="7920880" cy="2998294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ea typeface="Arial" charset="0"/>
                </a:endParaRPr>
              </a:p>
            </p:txBody>
          </p:sp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4786744" y="4166939"/>
                <a:ext cx="3385820" cy="452941"/>
              </a:xfrm>
              <a:prstGeom prst="roundRect">
                <a:avLst/>
              </a:prstGeom>
              <a:grpFill/>
              <a:ln w="38100">
                <a:solidFill>
                  <a:srgbClr val="0045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355600">
                  <a:lnSpc>
                    <a:spcPct val="80000"/>
                  </a:lnSpc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Идентификация несоответствий</a:t>
                </a:r>
                <a:endParaRPr lang="ru-RU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29" name="Скругленный прямоугольник 24"/>
              <p:cNvSpPr>
                <a:spLocks noChangeArrowheads="1"/>
              </p:cNvSpPr>
              <p:nvPr/>
            </p:nvSpPr>
            <p:spPr bwMode="auto">
              <a:xfrm>
                <a:off x="1908159" y="3999657"/>
                <a:ext cx="3168352" cy="471361"/>
              </a:xfrm>
              <a:prstGeom prst="roundRect">
                <a:avLst>
                  <a:gd name="adj" fmla="val 16667"/>
                </a:avLst>
              </a:prstGeom>
              <a:solidFill>
                <a:srgbClr val="00B05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ru-RU" sz="2000" b="1" dirty="0" smtClean="0">
                    <a:solidFill>
                      <a:prstClr val="white"/>
                    </a:solidFill>
                    <a:latin typeface="Arial" pitchFamily="34" charset="0"/>
                    <a:ea typeface="Arial" charset="0"/>
                    <a:cs typeface="Arial" pitchFamily="34" charset="0"/>
                  </a:rPr>
                  <a:t>Вопросник </a:t>
                </a:r>
                <a:endParaRPr lang="ru-RU" sz="2000" b="1" dirty="0">
                  <a:solidFill>
                    <a:prstClr val="white"/>
                  </a:solidFill>
                  <a:latin typeface="Arial" pitchFamily="34" charset="0"/>
                  <a:ea typeface="Arial" charset="0"/>
                  <a:cs typeface="Arial" pitchFamily="34" charset="0"/>
                </a:endParaRPr>
              </a:p>
            </p:txBody>
          </p:sp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4067675" y="5405481"/>
                <a:ext cx="4176890" cy="560216"/>
              </a:xfrm>
              <a:prstGeom prst="roundRect">
                <a:avLst/>
              </a:prstGeom>
              <a:grpFill/>
              <a:ln w="38100">
                <a:solidFill>
                  <a:srgbClr val="0045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271463">
                  <a:lnSpc>
                    <a:spcPct val="80000"/>
                  </a:lnSpc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Рекомендации по устранению несоответствий кратко-, средне- и долгосрочными мероприятиями</a:t>
                </a:r>
                <a:endParaRPr lang="ru-RU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31" name="Скругленный прямоугольник 27"/>
              <p:cNvSpPr>
                <a:spLocks noChangeArrowheads="1"/>
              </p:cNvSpPr>
              <p:nvPr/>
            </p:nvSpPr>
            <p:spPr bwMode="auto">
              <a:xfrm>
                <a:off x="1907291" y="5258114"/>
                <a:ext cx="2447695" cy="590556"/>
              </a:xfrm>
              <a:prstGeom prst="roundRect">
                <a:avLst>
                  <a:gd name="adj" fmla="val 16667"/>
                </a:avLst>
              </a:prstGeom>
              <a:solidFill>
                <a:srgbClr val="00B05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ru-RU" sz="2000" b="1" dirty="0" smtClean="0">
                    <a:solidFill>
                      <a:prstClr val="white"/>
                    </a:solidFill>
                    <a:latin typeface="Arial" pitchFamily="34" charset="0"/>
                    <a:ea typeface="Arial" charset="0"/>
                    <a:cs typeface="Arial" pitchFamily="34" charset="0"/>
                  </a:rPr>
                  <a:t>Каталог мероприятий</a:t>
                </a:r>
                <a:endParaRPr lang="ru-RU" sz="2000" b="1" dirty="0">
                  <a:solidFill>
                    <a:prstClr val="white"/>
                  </a:solidFill>
                  <a:latin typeface="Arial" pitchFamily="34" charset="0"/>
                  <a:ea typeface="Arial" charset="0"/>
                  <a:cs typeface="Arial" pitchFamily="34" charset="0"/>
                </a:endParaRPr>
              </a:p>
            </p:txBody>
          </p:sp>
          <p:sp>
            <p:nvSpPr>
              <p:cNvPr id="5132" name="Скругленный прямоугольник 28"/>
              <p:cNvSpPr>
                <a:spLocks noChangeArrowheads="1"/>
              </p:cNvSpPr>
              <p:nvPr/>
            </p:nvSpPr>
            <p:spPr bwMode="auto">
              <a:xfrm>
                <a:off x="3060277" y="3114940"/>
                <a:ext cx="3744263" cy="548297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ru-RU" sz="2400" b="1" dirty="0" smtClean="0">
                    <a:solidFill>
                      <a:prstClr val="white"/>
                    </a:solidFill>
                    <a:latin typeface="Arial" pitchFamily="34" charset="0"/>
                    <a:ea typeface="Arial" charset="0"/>
                    <a:cs typeface="Arial" pitchFamily="34" charset="0"/>
                  </a:rPr>
                  <a:t>Контрольный список хвостохранилищ</a:t>
                </a:r>
                <a:endParaRPr lang="ru-RU" sz="2400" b="1" dirty="0">
                  <a:solidFill>
                    <a:prstClr val="white"/>
                  </a:solidFill>
                  <a:latin typeface="Arial" pitchFamily="34" charset="0"/>
                  <a:ea typeface="Arial" charset="0"/>
                  <a:cs typeface="Arial" pitchFamily="34" charset="0"/>
                </a:endParaRPr>
              </a:p>
            </p:txBody>
          </p:sp>
          <p:grpSp>
            <p:nvGrpSpPr>
              <p:cNvPr id="24593" name="Группа 24"/>
              <p:cNvGrpSpPr>
                <a:grpSpLocks/>
              </p:cNvGrpSpPr>
              <p:nvPr/>
            </p:nvGrpSpPr>
            <p:grpSpPr bwMode="auto">
              <a:xfrm>
                <a:off x="1331082" y="4226535"/>
                <a:ext cx="576208" cy="1326315"/>
                <a:chOff x="1331082" y="4226535"/>
                <a:chExt cx="576208" cy="1326315"/>
              </a:xfrm>
              <a:grpFill/>
            </p:grpSpPr>
            <p:cxnSp>
              <p:nvCxnSpPr>
                <p:cNvPr id="32" name="Прямая со стрелкой 31"/>
                <p:cNvCxnSpPr/>
                <p:nvPr/>
              </p:nvCxnSpPr>
              <p:spPr>
                <a:xfrm>
                  <a:off x="1331082" y="5552850"/>
                  <a:ext cx="576208" cy="0"/>
                </a:xfrm>
                <a:prstGeom prst="straightConnector1">
                  <a:avLst/>
                </a:prstGeom>
                <a:grpFill/>
                <a:ln w="34925">
                  <a:solidFill>
                    <a:srgbClr val="0045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 стрелкой 32"/>
                <p:cNvCxnSpPr/>
                <p:nvPr/>
              </p:nvCxnSpPr>
              <p:spPr>
                <a:xfrm>
                  <a:off x="1331082" y="4226536"/>
                  <a:ext cx="576208" cy="0"/>
                </a:xfrm>
                <a:prstGeom prst="straightConnector1">
                  <a:avLst/>
                </a:prstGeom>
                <a:grpFill/>
                <a:ln w="34925">
                  <a:solidFill>
                    <a:srgbClr val="004500"/>
                  </a:solidFill>
                  <a:headEnd type="none" w="med" len="med"/>
                  <a:tailEnd type="arrow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>
                  <a:off x="1331082" y="4226535"/>
                  <a:ext cx="0" cy="1326314"/>
                </a:xfrm>
                <a:prstGeom prst="line">
                  <a:avLst/>
                </a:prstGeom>
                <a:grpFill/>
                <a:ln w="34925">
                  <a:solidFill>
                    <a:srgbClr val="0045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583" name="Группа 2"/>
            <p:cNvGrpSpPr>
              <a:grpSpLocks/>
            </p:cNvGrpSpPr>
            <p:nvPr/>
          </p:nvGrpSpPr>
          <p:grpSpPr bwMode="auto">
            <a:xfrm>
              <a:off x="1330151" y="3545955"/>
              <a:ext cx="6842125" cy="950913"/>
              <a:chOff x="1330151" y="3545955"/>
              <a:chExt cx="6842125" cy="950913"/>
            </a:xfrm>
            <a:grpFill/>
          </p:grpSpPr>
          <p:cxnSp>
            <p:nvCxnSpPr>
              <p:cNvPr id="22" name="Прямая со стрелкой 21"/>
              <p:cNvCxnSpPr/>
              <p:nvPr/>
            </p:nvCxnSpPr>
            <p:spPr bwMode="auto">
              <a:xfrm>
                <a:off x="1330151" y="3906318"/>
                <a:ext cx="576262" cy="0"/>
              </a:xfrm>
              <a:prstGeom prst="straightConnector1">
                <a:avLst/>
              </a:prstGeom>
              <a:grpFill/>
              <a:ln w="34925">
                <a:solidFill>
                  <a:srgbClr val="0045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Скругленный прямоугольник 23"/>
              <p:cNvSpPr/>
              <p:nvPr/>
            </p:nvSpPr>
            <p:spPr bwMode="auto">
              <a:xfrm>
                <a:off x="4859163" y="3833293"/>
                <a:ext cx="3313113" cy="663575"/>
              </a:xfrm>
              <a:prstGeom prst="roundRect">
                <a:avLst/>
              </a:prstGeom>
              <a:grpFill/>
              <a:ln w="38100">
                <a:solidFill>
                  <a:srgbClr val="0045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355600">
                  <a:lnSpc>
                    <a:spcPct val="80000"/>
                  </a:lnSpc>
                  <a:defRPr/>
                </a:pPr>
                <a:endParaRPr lang="ru-RU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55600">
                  <a:lnSpc>
                    <a:spcPct val="80000"/>
                  </a:lnSpc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Оценивание уровня безопасности объекта</a:t>
                </a:r>
                <a:endParaRPr lang="ru-RU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55600">
                  <a:lnSpc>
                    <a:spcPct val="80000"/>
                  </a:lnSpc>
                  <a:defRPr/>
                </a:pPr>
                <a:endParaRPr lang="ru-RU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Скругленный прямоугольник 24"/>
              <p:cNvSpPr>
                <a:spLocks noChangeArrowheads="1"/>
              </p:cNvSpPr>
              <p:nvPr/>
            </p:nvSpPr>
            <p:spPr bwMode="auto">
              <a:xfrm>
                <a:off x="1906413" y="3545955"/>
                <a:ext cx="3168650" cy="692150"/>
              </a:xfrm>
              <a:prstGeom prst="roundRect">
                <a:avLst>
                  <a:gd name="adj" fmla="val 16667"/>
                </a:avLst>
              </a:prstGeom>
              <a:solidFill>
                <a:srgbClr val="00B05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ru-RU" sz="20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Оценочная матрица</a:t>
                </a:r>
                <a:endParaRPr lang="ru-RU" sz="2000" b="1" dirty="0">
                  <a:solidFill>
                    <a:prstClr val="white"/>
                  </a:solidFill>
                  <a:latin typeface="Arial" pitchFamily="34" charset="0"/>
                  <a:ea typeface="Arial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60350"/>
            <a:ext cx="8229600" cy="720725"/>
          </a:xfrm>
          <a:extLst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Результаты проекта</a:t>
            </a:r>
            <a:r>
              <a:rPr lang="en-US" alt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alt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Оценочная матрица</a:t>
            </a:r>
            <a:endParaRPr lang="en-GB" altLang="ru-RU" sz="3200" b="1" dirty="0">
              <a:solidFill>
                <a:srgbClr val="0045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B3B7E50-5EAF-43D7-BD30-F4063B78207F}" type="slidenum">
              <a:rPr lang="uk-UA" altLang="ru-RU">
                <a:solidFill>
                  <a:srgbClr val="898989"/>
                </a:solidFill>
              </a:rPr>
              <a:pPr/>
              <a:t>17</a:t>
            </a:fld>
            <a:endParaRPr lang="uk-UA" altLang="ru-RU">
              <a:solidFill>
                <a:srgbClr val="898989"/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3492500" y="1338263"/>
            <a:ext cx="5399980" cy="1681162"/>
          </a:xfrm>
          <a:custGeom>
            <a:avLst/>
            <a:gdLst>
              <a:gd name="connsiteX0" fmla="*/ 252704 w 1516192"/>
              <a:gd name="connsiteY0" fmla="*/ 0 h 5261800"/>
              <a:gd name="connsiteX1" fmla="*/ 1263488 w 1516192"/>
              <a:gd name="connsiteY1" fmla="*/ 0 h 5261800"/>
              <a:gd name="connsiteX2" fmla="*/ 1516192 w 1516192"/>
              <a:gd name="connsiteY2" fmla="*/ 252704 h 5261800"/>
              <a:gd name="connsiteX3" fmla="*/ 1516192 w 1516192"/>
              <a:gd name="connsiteY3" fmla="*/ 5261800 h 5261800"/>
              <a:gd name="connsiteX4" fmla="*/ 1516192 w 1516192"/>
              <a:gd name="connsiteY4" fmla="*/ 5261800 h 5261800"/>
              <a:gd name="connsiteX5" fmla="*/ 0 w 1516192"/>
              <a:gd name="connsiteY5" fmla="*/ 5261800 h 5261800"/>
              <a:gd name="connsiteX6" fmla="*/ 0 w 1516192"/>
              <a:gd name="connsiteY6" fmla="*/ 5261800 h 5261800"/>
              <a:gd name="connsiteX7" fmla="*/ 0 w 1516192"/>
              <a:gd name="connsiteY7" fmla="*/ 252704 h 5261800"/>
              <a:gd name="connsiteX8" fmla="*/ 252704 w 1516192"/>
              <a:gd name="connsiteY8" fmla="*/ 0 h 526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6192" h="5261800">
                <a:moveTo>
                  <a:pt x="1516192" y="876985"/>
                </a:moveTo>
                <a:lnTo>
                  <a:pt x="1516192" y="4384815"/>
                </a:lnTo>
                <a:cubicBezTo>
                  <a:pt x="1516192" y="4869162"/>
                  <a:pt x="1483591" y="5261800"/>
                  <a:pt x="1443375" y="5261800"/>
                </a:cubicBezTo>
                <a:lnTo>
                  <a:pt x="0" y="5261800"/>
                </a:lnTo>
                <a:lnTo>
                  <a:pt x="0" y="5261800"/>
                </a:lnTo>
                <a:lnTo>
                  <a:pt x="0" y="0"/>
                </a:lnTo>
                <a:lnTo>
                  <a:pt x="0" y="0"/>
                </a:lnTo>
                <a:lnTo>
                  <a:pt x="1443375" y="0"/>
                </a:lnTo>
                <a:cubicBezTo>
                  <a:pt x="1483591" y="0"/>
                  <a:pt x="1516192" y="392638"/>
                  <a:pt x="1516192" y="876985"/>
                </a:cubicBezTo>
                <a:close/>
              </a:path>
            </a:pathLst>
          </a:custGeom>
          <a:solidFill>
            <a:srgbClr val="E6FFE6">
              <a:alpha val="90000"/>
            </a:srgbClr>
          </a:solidFill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47650" tIns="197839" rIns="321664" bIns="197839" spcCol="1270" anchor="ctr"/>
          <a:lstStyle/>
          <a:p>
            <a:pPr marL="228600" lvl="1" indent="-228600" defTabSz="889000" eaLnBrk="0" hangingPunct="0">
              <a:lnSpc>
                <a:spcPct val="90000"/>
              </a:lnSpc>
              <a:spcAft>
                <a:spcPts val="1200"/>
              </a:spcAft>
              <a:buFontTx/>
              <a:buChar char="••"/>
              <a:defRPr/>
            </a:pPr>
            <a:r>
              <a:rPr kumimoji="1" lang="ru-RU" sz="2000" dirty="0" smtClean="0">
                <a:latin typeface="Arial" pitchFamily="34" charset="0"/>
                <a:cs typeface="Arial" pitchFamily="34" charset="0"/>
              </a:rPr>
              <a:t>интерпретации и количественной оценки ответов</a:t>
            </a:r>
            <a:r>
              <a:rPr kumimoji="1" lang="en-GB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uk-UA" sz="2000" dirty="0">
              <a:latin typeface="Arial" pitchFamily="34" charset="0"/>
              <a:cs typeface="Arial" pitchFamily="34" charset="0"/>
            </a:endParaRPr>
          </a:p>
          <a:p>
            <a:pPr marL="228600" lvl="1" indent="-228600" defTabSz="889000" eaLnBrk="0" hangingPunct="0">
              <a:lnSpc>
                <a:spcPct val="90000"/>
              </a:lnSpc>
              <a:spcAft>
                <a:spcPts val="1200"/>
              </a:spcAft>
              <a:buFontTx/>
              <a:buChar char="••"/>
              <a:defRPr/>
            </a:pPr>
            <a:r>
              <a:rPr kumimoji="1" lang="ru-RU" sz="2000" dirty="0" smtClean="0">
                <a:latin typeface="Arial" pitchFamily="34" charset="0"/>
                <a:cs typeface="Arial" pitchFamily="34" charset="0"/>
              </a:rPr>
              <a:t>общей и категориальной оценки</a:t>
            </a:r>
            <a:r>
              <a:rPr kumimoji="1" lang="en-GB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uk-UA" sz="2000" dirty="0">
              <a:latin typeface="Arial" pitchFamily="34" charset="0"/>
              <a:cs typeface="Arial" pitchFamily="34" charset="0"/>
            </a:endParaRPr>
          </a:p>
          <a:p>
            <a:pPr marL="228600" lvl="1" indent="-228600" defTabSz="889000" eaLnBrk="0" hangingPunct="0">
              <a:lnSpc>
                <a:spcPct val="90000"/>
              </a:lnSpc>
              <a:spcAft>
                <a:spcPts val="1200"/>
              </a:spcAft>
              <a:buFontTx/>
              <a:buChar char="••"/>
              <a:defRPr/>
            </a:pPr>
            <a:r>
              <a:rPr kumimoji="1" lang="ru-RU" sz="2000" dirty="0" smtClean="0">
                <a:latin typeface="Arial" pitchFamily="34" charset="0"/>
                <a:cs typeface="Arial" pitchFamily="34" charset="0"/>
              </a:rPr>
              <a:t>оценивания достоверности результатов</a:t>
            </a:r>
            <a:r>
              <a:rPr kumimoji="1" lang="en-GB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531813" y="1128713"/>
            <a:ext cx="2960687" cy="2100262"/>
          </a:xfrm>
          <a:custGeom>
            <a:avLst/>
            <a:gdLst>
              <a:gd name="connsiteX0" fmla="*/ 0 w 2959762"/>
              <a:gd name="connsiteY0" fmla="*/ 315880 h 1895240"/>
              <a:gd name="connsiteX1" fmla="*/ 315880 w 2959762"/>
              <a:gd name="connsiteY1" fmla="*/ 0 h 1895240"/>
              <a:gd name="connsiteX2" fmla="*/ 2643882 w 2959762"/>
              <a:gd name="connsiteY2" fmla="*/ 0 h 1895240"/>
              <a:gd name="connsiteX3" fmla="*/ 2959762 w 2959762"/>
              <a:gd name="connsiteY3" fmla="*/ 315880 h 1895240"/>
              <a:gd name="connsiteX4" fmla="*/ 2959762 w 2959762"/>
              <a:gd name="connsiteY4" fmla="*/ 1579360 h 1895240"/>
              <a:gd name="connsiteX5" fmla="*/ 2643882 w 2959762"/>
              <a:gd name="connsiteY5" fmla="*/ 1895240 h 1895240"/>
              <a:gd name="connsiteX6" fmla="*/ 315880 w 2959762"/>
              <a:gd name="connsiteY6" fmla="*/ 1895240 h 1895240"/>
              <a:gd name="connsiteX7" fmla="*/ 0 w 2959762"/>
              <a:gd name="connsiteY7" fmla="*/ 1579360 h 1895240"/>
              <a:gd name="connsiteX8" fmla="*/ 0 w 2959762"/>
              <a:gd name="connsiteY8" fmla="*/ 315880 h 189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9762" h="1895240">
                <a:moveTo>
                  <a:pt x="0" y="315880"/>
                </a:moveTo>
                <a:cubicBezTo>
                  <a:pt x="0" y="141424"/>
                  <a:pt x="141424" y="0"/>
                  <a:pt x="315880" y="0"/>
                </a:cubicBezTo>
                <a:lnTo>
                  <a:pt x="2643882" y="0"/>
                </a:lnTo>
                <a:cubicBezTo>
                  <a:pt x="2818338" y="0"/>
                  <a:pt x="2959762" y="141424"/>
                  <a:pt x="2959762" y="315880"/>
                </a:cubicBezTo>
                <a:lnTo>
                  <a:pt x="2959762" y="1579360"/>
                </a:lnTo>
                <a:cubicBezTo>
                  <a:pt x="2959762" y="1753816"/>
                  <a:pt x="2818338" y="1895240"/>
                  <a:pt x="2643882" y="1895240"/>
                </a:cubicBezTo>
                <a:lnTo>
                  <a:pt x="315880" y="1895240"/>
                </a:lnTo>
                <a:cubicBezTo>
                  <a:pt x="141424" y="1895240"/>
                  <a:pt x="0" y="1753816"/>
                  <a:pt x="0" y="1579360"/>
                </a:cubicBezTo>
                <a:lnTo>
                  <a:pt x="0" y="31588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ea typeface="Arial" charset="0"/>
                <a:cs typeface="Arial" pitchFamily="34" charset="0"/>
              </a:rPr>
              <a:t>Оценочная матрица включает критерии для</a:t>
            </a:r>
            <a:endParaRPr lang="uk-UA" sz="2400" b="1" dirty="0">
              <a:solidFill>
                <a:prstClr val="white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532117" y="3707532"/>
            <a:ext cx="3780000" cy="2673796"/>
          </a:xfrm>
          <a:custGeom>
            <a:avLst/>
            <a:gdLst>
              <a:gd name="connsiteX0" fmla="*/ 0 w 3678985"/>
              <a:gd name="connsiteY0" fmla="*/ 303033 h 1818164"/>
              <a:gd name="connsiteX1" fmla="*/ 303033 w 3678985"/>
              <a:gd name="connsiteY1" fmla="*/ 0 h 1818164"/>
              <a:gd name="connsiteX2" fmla="*/ 3375952 w 3678985"/>
              <a:gd name="connsiteY2" fmla="*/ 0 h 1818164"/>
              <a:gd name="connsiteX3" fmla="*/ 3678985 w 3678985"/>
              <a:gd name="connsiteY3" fmla="*/ 303033 h 1818164"/>
              <a:gd name="connsiteX4" fmla="*/ 3678985 w 3678985"/>
              <a:gd name="connsiteY4" fmla="*/ 1515131 h 1818164"/>
              <a:gd name="connsiteX5" fmla="*/ 3375952 w 3678985"/>
              <a:gd name="connsiteY5" fmla="*/ 1818164 h 1818164"/>
              <a:gd name="connsiteX6" fmla="*/ 303033 w 3678985"/>
              <a:gd name="connsiteY6" fmla="*/ 1818164 h 1818164"/>
              <a:gd name="connsiteX7" fmla="*/ 0 w 3678985"/>
              <a:gd name="connsiteY7" fmla="*/ 1515131 h 1818164"/>
              <a:gd name="connsiteX8" fmla="*/ 0 w 3678985"/>
              <a:gd name="connsiteY8" fmla="*/ 303033 h 1818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8985" h="1818164">
                <a:moveTo>
                  <a:pt x="0" y="303033"/>
                </a:moveTo>
                <a:cubicBezTo>
                  <a:pt x="0" y="135672"/>
                  <a:pt x="135672" y="0"/>
                  <a:pt x="303033" y="0"/>
                </a:cubicBezTo>
                <a:lnTo>
                  <a:pt x="3375952" y="0"/>
                </a:lnTo>
                <a:cubicBezTo>
                  <a:pt x="3543313" y="0"/>
                  <a:pt x="3678985" y="135672"/>
                  <a:pt x="3678985" y="303033"/>
                </a:cubicBezTo>
                <a:lnTo>
                  <a:pt x="3678985" y="1515131"/>
                </a:lnTo>
                <a:cubicBezTo>
                  <a:pt x="3678985" y="1682492"/>
                  <a:pt x="3543313" y="1818164"/>
                  <a:pt x="3375952" y="1818164"/>
                </a:cubicBezTo>
                <a:lnTo>
                  <a:pt x="303033" y="1818164"/>
                </a:lnTo>
                <a:cubicBezTo>
                  <a:pt x="135672" y="1818164"/>
                  <a:pt x="0" y="1682492"/>
                  <a:pt x="0" y="1515131"/>
                </a:cubicBezTo>
                <a:lnTo>
                  <a:pt x="0" y="303033"/>
                </a:lnTo>
                <a:close/>
              </a:path>
            </a:pathLst>
          </a:custGeom>
          <a:solidFill>
            <a:srgbClr val="E6FFE6"/>
          </a:solidFill>
          <a:ln w="28575" cmpd="dbl">
            <a:solidFill>
              <a:srgbClr val="00B050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shade val="80000"/>
              <a:hueOff val="109454"/>
              <a:satOff val="-716"/>
              <a:lumOff val="12277"/>
              <a:alphaOff val="0"/>
            </a:schemeClr>
          </a:fillRef>
          <a:effectRef idx="1">
            <a:schemeClr val="accent3">
              <a:shade val="80000"/>
              <a:hueOff val="109454"/>
              <a:satOff val="-716"/>
              <a:lumOff val="12277"/>
              <a:alphaOff val="0"/>
            </a:schemeClr>
          </a:effectRef>
          <a:fontRef idx="minor">
            <a:schemeClr val="dk1"/>
          </a:fontRef>
        </p:style>
        <p:txBody>
          <a:bodyPr lIns="157335" tIns="123045" rIns="157335" bIns="123045" spcCol="1270" anchor="ctr"/>
          <a:lstStyle/>
          <a:p>
            <a:pPr algn="ctr" defTabSz="8001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kumimoji="1"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Общий уровень безопасности </a:t>
            </a:r>
            <a:r>
              <a:rPr kumimoji="1" lang="ru-RU" sz="2400" dirty="0" smtClean="0">
                <a:latin typeface="Arial" pitchFamily="34" charset="0"/>
                <a:cs typeface="Arial" pitchFamily="34" charset="0"/>
              </a:rPr>
              <a:t>суммирует количественные эквиваленты ответов на вопросы Контрольного списка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4793680" y="3707532"/>
            <a:ext cx="3780000" cy="2673796"/>
          </a:xfrm>
          <a:custGeom>
            <a:avLst/>
            <a:gdLst>
              <a:gd name="connsiteX0" fmla="*/ 0 w 2962656"/>
              <a:gd name="connsiteY0" fmla="*/ 243669 h 1461982"/>
              <a:gd name="connsiteX1" fmla="*/ 243669 w 2962656"/>
              <a:gd name="connsiteY1" fmla="*/ 0 h 1461982"/>
              <a:gd name="connsiteX2" fmla="*/ 2718987 w 2962656"/>
              <a:gd name="connsiteY2" fmla="*/ 0 h 1461982"/>
              <a:gd name="connsiteX3" fmla="*/ 2962656 w 2962656"/>
              <a:gd name="connsiteY3" fmla="*/ 243669 h 1461982"/>
              <a:gd name="connsiteX4" fmla="*/ 2962656 w 2962656"/>
              <a:gd name="connsiteY4" fmla="*/ 1218313 h 1461982"/>
              <a:gd name="connsiteX5" fmla="*/ 2718987 w 2962656"/>
              <a:gd name="connsiteY5" fmla="*/ 1461982 h 1461982"/>
              <a:gd name="connsiteX6" fmla="*/ 243669 w 2962656"/>
              <a:gd name="connsiteY6" fmla="*/ 1461982 h 1461982"/>
              <a:gd name="connsiteX7" fmla="*/ 0 w 2962656"/>
              <a:gd name="connsiteY7" fmla="*/ 1218313 h 1461982"/>
              <a:gd name="connsiteX8" fmla="*/ 0 w 2962656"/>
              <a:gd name="connsiteY8" fmla="*/ 243669 h 146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2656" h="1461982">
                <a:moveTo>
                  <a:pt x="0" y="243669"/>
                </a:moveTo>
                <a:cubicBezTo>
                  <a:pt x="0" y="109094"/>
                  <a:pt x="109094" y="0"/>
                  <a:pt x="243669" y="0"/>
                </a:cubicBezTo>
                <a:lnTo>
                  <a:pt x="2718987" y="0"/>
                </a:lnTo>
                <a:cubicBezTo>
                  <a:pt x="2853562" y="0"/>
                  <a:pt x="2962656" y="109094"/>
                  <a:pt x="2962656" y="243669"/>
                </a:cubicBezTo>
                <a:lnTo>
                  <a:pt x="2962656" y="1218313"/>
                </a:lnTo>
                <a:cubicBezTo>
                  <a:pt x="2962656" y="1352888"/>
                  <a:pt x="2853562" y="1461982"/>
                  <a:pt x="2718987" y="1461982"/>
                </a:cubicBezTo>
                <a:lnTo>
                  <a:pt x="243669" y="1461982"/>
                </a:lnTo>
                <a:cubicBezTo>
                  <a:pt x="109094" y="1461982"/>
                  <a:pt x="0" y="1352888"/>
                  <a:pt x="0" y="1218313"/>
                </a:cubicBezTo>
                <a:lnTo>
                  <a:pt x="0" y="243669"/>
                </a:lnTo>
                <a:close/>
              </a:path>
            </a:pathLst>
          </a:custGeom>
          <a:solidFill>
            <a:srgbClr val="E6FFE6"/>
          </a:solidFill>
          <a:ln w="28575">
            <a:solidFill>
              <a:srgbClr val="00B050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shade val="80000"/>
              <a:hueOff val="218907"/>
              <a:satOff val="-1431"/>
              <a:lumOff val="24554"/>
              <a:alphaOff val="0"/>
            </a:schemeClr>
          </a:fillRef>
          <a:effectRef idx="1">
            <a:schemeClr val="accent3">
              <a:shade val="80000"/>
              <a:hueOff val="218907"/>
              <a:satOff val="-1431"/>
              <a:lumOff val="24554"/>
              <a:alphaOff val="0"/>
            </a:schemeClr>
          </a:effectRef>
          <a:fontRef idx="minor">
            <a:schemeClr val="dk1"/>
          </a:fontRef>
        </p:style>
        <p:txBody>
          <a:bodyPr lIns="132328" tIns="101848" rIns="132328" bIns="101848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Категориальная оценка </a:t>
            </a:r>
            <a:endParaRPr kumimoji="1" lang="ru-RU" sz="2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 defTabSz="711200" eaLnBrk="0" hangingPunct="0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ru-RU" sz="2400" dirty="0" smtClean="0">
                <a:latin typeface="Arial" pitchFamily="34" charset="0"/>
                <a:cs typeface="Arial" pitchFamily="34" charset="0"/>
              </a:rPr>
              <a:t>показывает </a:t>
            </a:r>
            <a:r>
              <a:rPr kumimoji="1" lang="ru-RU" sz="2400" dirty="0" err="1" smtClean="0">
                <a:latin typeface="Arial" pitchFamily="34" charset="0"/>
                <a:cs typeface="Arial" pitchFamily="34" charset="0"/>
              </a:rPr>
              <a:t>безопас-ность</a:t>
            </a:r>
            <a:r>
              <a:rPr kumimoji="1" lang="ru-RU" sz="2400" dirty="0" smtClean="0">
                <a:latin typeface="Arial" pitchFamily="34" charset="0"/>
                <a:cs typeface="Arial" pitchFamily="34" charset="0"/>
              </a:rPr>
              <a:t> хвостохранилищ </a:t>
            </a:r>
            <a:br>
              <a:rPr kumimoji="1" lang="ru-RU" sz="2400" dirty="0" smtClean="0">
                <a:latin typeface="Arial" pitchFamily="34" charset="0"/>
                <a:cs typeface="Arial" pitchFamily="34" charset="0"/>
              </a:rPr>
            </a:br>
            <a:r>
              <a:rPr kumimoji="1" lang="ru-RU" sz="2400" dirty="0" smtClean="0">
                <a:latin typeface="Arial" pitchFamily="34" charset="0"/>
                <a:cs typeface="Arial" pitchFamily="34" charset="0"/>
              </a:rPr>
              <a:t>в различных аспектах</a:t>
            </a:r>
            <a:br>
              <a:rPr kumimoji="1" lang="ru-RU" sz="2400" dirty="0" smtClean="0">
                <a:latin typeface="Arial" pitchFamily="34" charset="0"/>
                <a:cs typeface="Arial" pitchFamily="34" charset="0"/>
              </a:rPr>
            </a:br>
            <a:r>
              <a:rPr kumimoji="1" lang="ru-RU" sz="2400" dirty="0" smtClean="0">
                <a:latin typeface="Arial" pitchFamily="34" charset="0"/>
                <a:cs typeface="Arial" pitchFamily="34" charset="0"/>
              </a:rPr>
              <a:t> и деталях их функционирования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44624"/>
            <a:ext cx="8928992" cy="720725"/>
          </a:xfrm>
          <a:extLst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Результаты проекта</a:t>
            </a:r>
            <a:r>
              <a:rPr lang="en-US" alt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alt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Каталог мероприятий</a:t>
            </a:r>
            <a:endParaRPr lang="ru-RU" altLang="ru-RU" sz="3600" b="1" dirty="0">
              <a:solidFill>
                <a:srgbClr val="004500"/>
              </a:solidFill>
              <a:latin typeface="+mn-lt"/>
            </a:endParaRPr>
          </a:p>
        </p:txBody>
      </p:sp>
      <p:sp>
        <p:nvSpPr>
          <p:cNvPr id="29699" name="Объект 2"/>
          <p:cNvSpPr>
            <a:spLocks noGrp="1"/>
          </p:cNvSpPr>
          <p:nvPr>
            <p:ph idx="4294967295"/>
          </p:nvPr>
        </p:nvSpPr>
        <p:spPr>
          <a:xfrm>
            <a:off x="215900" y="692696"/>
            <a:ext cx="8712200" cy="2448272"/>
          </a:xfrm>
          <a:prstGeom prst="roundRect">
            <a:avLst>
              <a:gd name="adj" fmla="val 16667"/>
            </a:avLst>
          </a:prstGeom>
          <a:solidFill>
            <a:srgbClr val="E6FFE6"/>
          </a:solidFill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altLang="ru-RU" sz="1800" b="1" dirty="0">
                <a:latin typeface="Arial" pitchFamily="34" charset="0"/>
                <a:cs typeface="Arial" pitchFamily="34" charset="0"/>
              </a:rPr>
              <a:t>Каталог </a:t>
            </a: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мероприятий </a:t>
            </a:r>
            <a:r>
              <a:rPr lang="ru-RU" altLang="ru-RU" sz="1800" b="1" dirty="0">
                <a:latin typeface="Arial" pitchFamily="34" charset="0"/>
                <a:cs typeface="Arial" pitchFamily="34" charset="0"/>
              </a:rPr>
              <a:t>включает перечень действий, которые необходимо предпринять в случае установления несоответствий условий </a:t>
            </a: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altLang="ru-RU" sz="1800" b="1" dirty="0" err="1" smtClean="0">
                <a:latin typeface="Arial" pitchFamily="34" charset="0"/>
                <a:cs typeface="Arial" pitchFamily="34" charset="0"/>
              </a:rPr>
              <a:t>хвостохранилище</a:t>
            </a: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 применимым </a:t>
            </a:r>
            <a:r>
              <a:rPr lang="ru-RU" altLang="ru-RU" sz="1800" b="1" dirty="0">
                <a:latin typeface="Arial" pitchFamily="34" charset="0"/>
                <a:cs typeface="Arial" pitchFamily="34" charset="0"/>
              </a:rPr>
              <a:t>требованиям или нормам безопасности.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altLang="ru-RU" sz="1800" b="1" dirty="0">
                <a:latin typeface="Arial" pitchFamily="34" charset="0"/>
                <a:cs typeface="Arial" pitchFamily="34" charset="0"/>
              </a:rPr>
              <a:t>Каталог </a:t>
            </a: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включает мероприятия </a:t>
            </a:r>
            <a:r>
              <a:rPr lang="ru-RU" altLang="ru-RU" sz="1800" b="1" dirty="0">
                <a:latin typeface="Arial" pitchFamily="34" charset="0"/>
                <a:cs typeface="Arial" pitchFamily="34" charset="0"/>
              </a:rPr>
              <a:t>из «Справочного документа ЕЭК ООН по наилучшим имеющимся </a:t>
            </a: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технологиям по </a:t>
            </a:r>
            <a:r>
              <a:rPr lang="ru-RU" altLang="ru-RU" sz="1800" b="1" dirty="0" err="1" smtClean="0">
                <a:latin typeface="Arial" pitchFamily="34" charset="0"/>
                <a:cs typeface="Arial" pitchFamily="34" charset="0"/>
              </a:rPr>
              <a:t>хвостохранилищам</a:t>
            </a: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>
                <a:latin typeface="Arial" pitchFamily="34" charset="0"/>
                <a:cs typeface="Arial" pitchFamily="34" charset="0"/>
              </a:rPr>
              <a:t>и </a:t>
            </a: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отходам горнодобывающей промышленности» </a:t>
            </a:r>
            <a:r>
              <a:rPr lang="ru-RU" altLang="ru-RU" sz="1800" b="1" dirty="0">
                <a:latin typeface="Arial" pitchFamily="34" charset="0"/>
                <a:cs typeface="Arial" pitchFamily="34" charset="0"/>
              </a:rPr>
              <a:t>и успешных национальных </a:t>
            </a: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практик по восстановлению </a:t>
            </a:r>
            <a:r>
              <a:rPr lang="ru-RU" altLang="ru-RU" sz="1800" b="1" dirty="0">
                <a:latin typeface="Arial" pitchFamily="34" charset="0"/>
                <a:cs typeface="Arial" pitchFamily="34" charset="0"/>
              </a:rPr>
              <a:t>окружающей </a:t>
            </a: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среды.</a:t>
            </a:r>
            <a:endParaRPr lang="en-GB" altLang="ru-RU" sz="1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27DD878-8B0F-4508-A77B-045D51894EDB}" type="slidenum">
              <a:rPr lang="uk-UA" altLang="ru-RU" sz="1600">
                <a:solidFill>
                  <a:srgbClr val="898989"/>
                </a:solidFill>
              </a:rPr>
              <a:pPr/>
              <a:t>18</a:t>
            </a:fld>
            <a:endParaRPr lang="uk-UA" altLang="ru-RU" sz="1600">
              <a:solidFill>
                <a:srgbClr val="898989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546914"/>
              </p:ext>
            </p:extLst>
          </p:nvPr>
        </p:nvGraphicFramePr>
        <p:xfrm>
          <a:off x="395536" y="3356992"/>
          <a:ext cx="8445499" cy="3380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342"/>
                <a:gridCol w="2456814"/>
                <a:gridCol w="4650192"/>
                <a:gridCol w="1043151"/>
              </a:tblGrid>
              <a:tr h="2798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#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Problem to be solved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Measures prescribed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Priority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5121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PRE-CONSTRUCTTION AND CONSTRUCTTION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99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Design documentation is incomplete</a:t>
                      </a:r>
                    </a:p>
                  </a:txBody>
                  <a:tcPr marL="7620" marR="7620" marT="762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1A.    Update design documentation made by a licensed company</a:t>
                      </a:r>
                    </a:p>
                  </a:txBody>
                  <a:tcPr marL="182883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Short-term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99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1B.    Update design documentation involving licensed and skilled staff</a:t>
                      </a:r>
                    </a:p>
                  </a:txBody>
                  <a:tcPr marL="182883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Short-term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99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1C.    Perform expert analysis of design documents for authorities</a:t>
                      </a:r>
                    </a:p>
                  </a:txBody>
                  <a:tcPr marL="182883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Short-term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99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1D.    Prepare or complete design documentation according to regulatory requirements</a:t>
                      </a:r>
                    </a:p>
                  </a:txBody>
                  <a:tcPr marL="182883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Short-term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99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1E.    Prepare a detailed map of the TMF site and the surrounding area</a:t>
                      </a:r>
                    </a:p>
                  </a:txBody>
                  <a:tcPr marL="182883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Short-term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350" y="116632"/>
            <a:ext cx="9010650" cy="971550"/>
          </a:xfrm>
          <a:extLst/>
        </p:spPr>
        <p:txBody>
          <a:bodyPr rtlCol="0">
            <a:no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en-US" sz="3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Применение </a:t>
            </a:r>
            <a:r>
              <a:rPr lang="ru-RU" alt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Контрольного списка на </a:t>
            </a:r>
            <a:r>
              <a:rPr lang="ru-RU" altLang="en-US" sz="3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хвосто</a:t>
            </a:r>
            <a:r>
              <a:rPr lang="ru-RU" altLang="en-US" sz="3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-хранилище </a:t>
            </a:r>
            <a:r>
              <a:rPr lang="ru-RU" alt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 г. Калуш </a:t>
            </a:r>
            <a:r>
              <a:rPr lang="da-DK" altLang="en-US" sz="3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altLang="en-US" sz="3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Западная Украина</a:t>
            </a:r>
            <a:r>
              <a:rPr lang="da-DK" altLang="en-US" sz="3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uk-UA" altLang="en-US" sz="3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sz="3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CCC91B4-0395-4414-8EA5-90EB5B00F068}" type="slidenum">
              <a:rPr lang="uk-UA" altLang="en-US">
                <a:solidFill>
                  <a:srgbClr val="898989"/>
                </a:solidFill>
              </a:rPr>
              <a:pPr/>
              <a:t>19</a:t>
            </a:fld>
            <a:endParaRPr lang="uk-UA" altLang="en-US">
              <a:solidFill>
                <a:srgbClr val="898989"/>
              </a:solidFill>
            </a:endParaRPr>
          </a:p>
        </p:txBody>
      </p:sp>
      <p:pic>
        <p:nvPicPr>
          <p:cNvPr id="3277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00513"/>
            <a:ext cx="47180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Прямоугольник 1"/>
          <p:cNvSpPr>
            <a:spLocks noChangeArrowheads="1"/>
          </p:cNvSpPr>
          <p:nvPr/>
        </p:nvSpPr>
        <p:spPr bwMode="auto">
          <a:xfrm>
            <a:off x="133350" y="1341438"/>
            <a:ext cx="476976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000" b="1" dirty="0" smtClean="0"/>
              <a:t>Расположение</a:t>
            </a:r>
            <a:r>
              <a:rPr lang="en-US" altLang="ru-RU" sz="2000" b="1" dirty="0" smtClean="0"/>
              <a:t>.</a:t>
            </a:r>
            <a:r>
              <a:rPr lang="en-GB" altLang="ru-RU" sz="2000" dirty="0" smtClean="0"/>
              <a:t> 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Ивано-Франковская</a:t>
            </a:r>
            <a:r>
              <a:rPr lang="ru-RU" altLang="ru-RU" sz="2000" dirty="0" smtClean="0"/>
              <a:t> </a:t>
            </a:r>
            <a:br>
              <a:rPr lang="ru-RU" altLang="ru-RU" sz="2000" dirty="0" smtClean="0"/>
            </a:br>
            <a:r>
              <a:rPr lang="ru-RU" altLang="ru-RU" sz="2000" dirty="0" smtClean="0"/>
              <a:t>область, </a:t>
            </a:r>
            <a:r>
              <a:rPr lang="en-US" altLang="ru-RU" sz="2000" dirty="0" smtClean="0"/>
              <a:t>0.85 </a:t>
            </a:r>
            <a:r>
              <a:rPr lang="ru-RU" altLang="ru-RU" sz="2000" dirty="0" smtClean="0"/>
              <a:t>км от г. Калуш</a:t>
            </a:r>
            <a:r>
              <a:rPr lang="en-GB" altLang="ru-RU" sz="2000" dirty="0" smtClean="0"/>
              <a:t> </a:t>
            </a:r>
            <a:endParaRPr lang="ru-RU" altLang="ru-RU" sz="2000" dirty="0"/>
          </a:p>
          <a:p>
            <a:pPr eaLnBrk="0" hangingPunct="0"/>
            <a:r>
              <a:rPr lang="ru-RU" altLang="ru-RU" sz="2000" b="1" dirty="0" smtClean="0"/>
              <a:t>Название</a:t>
            </a:r>
            <a:r>
              <a:rPr lang="en-US" altLang="ru-RU" sz="2000" b="1" dirty="0" smtClean="0"/>
              <a:t>.</a:t>
            </a:r>
            <a:r>
              <a:rPr lang="en-US" altLang="ru-RU" sz="2000" dirty="0" smtClean="0"/>
              <a:t> </a:t>
            </a:r>
            <a:r>
              <a:rPr lang="ru-RU" altLang="ru-RU" sz="2000" dirty="0" err="1" smtClean="0"/>
              <a:t>Хвостохранилище</a:t>
            </a:r>
            <a:r>
              <a:rPr lang="ru-RU" altLang="ru-RU" sz="2000" dirty="0" smtClean="0"/>
              <a:t> №2</a:t>
            </a:r>
            <a:r>
              <a:rPr lang="en-GB" altLang="ru-RU" sz="2000" dirty="0" smtClean="0"/>
              <a:t> </a:t>
            </a:r>
            <a:endParaRPr lang="en-GB" altLang="ru-RU" sz="2000" dirty="0"/>
          </a:p>
          <a:p>
            <a:pPr eaLnBrk="0" hangingPunct="0"/>
            <a:r>
              <a:rPr lang="ru-RU" altLang="ru-RU" sz="2000" dirty="0" smtClean="0"/>
              <a:t>ГП </a:t>
            </a:r>
            <a:r>
              <a:rPr lang="en-GB" altLang="ru-RU" sz="2000" dirty="0" smtClean="0"/>
              <a:t>“</a:t>
            </a:r>
            <a:r>
              <a:rPr lang="ru-RU" altLang="ru-RU" sz="2000" dirty="0" smtClean="0"/>
              <a:t>Калийный завод</a:t>
            </a:r>
            <a:r>
              <a:rPr lang="en-GB" altLang="ru-RU" sz="2000" dirty="0" smtClean="0"/>
              <a:t>” </a:t>
            </a:r>
            <a:r>
              <a:rPr lang="ru-RU" altLang="ru-RU" sz="2000" dirty="0" smtClean="0"/>
              <a:t>ООО</a:t>
            </a:r>
            <a:r>
              <a:rPr lang="en-GB" altLang="ru-RU" sz="2000" dirty="0" smtClean="0"/>
              <a:t> “</a:t>
            </a:r>
            <a:r>
              <a:rPr lang="ru-RU" altLang="ru-RU" sz="2000" dirty="0" err="1" smtClean="0"/>
              <a:t>Ориана</a:t>
            </a:r>
            <a:r>
              <a:rPr lang="en-GB" altLang="ru-RU" sz="2000" dirty="0" smtClean="0"/>
              <a:t>”</a:t>
            </a:r>
            <a:endParaRPr lang="en-GB" altLang="ru-RU" sz="2000" dirty="0"/>
          </a:p>
          <a:p>
            <a:pPr eaLnBrk="0" hangingPunct="0"/>
            <a:r>
              <a:rPr lang="ru-RU" altLang="ru-RU" sz="2000" b="1" dirty="0" smtClean="0"/>
              <a:t>Сооружено </a:t>
            </a:r>
            <a:r>
              <a:rPr lang="en-GB" altLang="ru-RU" sz="2000" dirty="0" smtClean="0"/>
              <a:t> </a:t>
            </a:r>
            <a:r>
              <a:rPr lang="ru-RU" altLang="ru-RU" sz="2000" dirty="0" smtClean="0"/>
              <a:t>в </a:t>
            </a:r>
            <a:r>
              <a:rPr lang="en-GB" altLang="ru-RU" sz="2000" dirty="0" smtClean="0"/>
              <a:t>1984</a:t>
            </a:r>
            <a:r>
              <a:rPr lang="ru-RU" altLang="ru-RU" sz="2000" dirty="0" smtClean="0"/>
              <a:t> г..</a:t>
            </a:r>
            <a:endParaRPr lang="en-GB" altLang="ru-RU" sz="2000" dirty="0"/>
          </a:p>
          <a:p>
            <a:pPr eaLnBrk="0" hangingPunct="0"/>
            <a:r>
              <a:rPr lang="ru-RU" altLang="ru-RU" sz="2000" b="1" dirty="0" smtClean="0"/>
              <a:t>Хвостовые материалы</a:t>
            </a:r>
            <a:r>
              <a:rPr lang="en-GB" altLang="ru-RU" sz="2000" b="1" dirty="0" smtClean="0"/>
              <a:t>.</a:t>
            </a:r>
            <a:r>
              <a:rPr lang="en-GB" altLang="ru-RU" sz="2000" dirty="0" smtClean="0"/>
              <a:t> </a:t>
            </a:r>
            <a:r>
              <a:rPr lang="ru-RU" altLang="ru-RU" sz="2000" dirty="0" smtClean="0"/>
              <a:t>Твёрдые  </a:t>
            </a:r>
            <a:br>
              <a:rPr lang="ru-RU" altLang="ru-RU" sz="2000" dirty="0" smtClean="0"/>
            </a:br>
            <a:r>
              <a:rPr lang="ru-RU" altLang="ru-RU" sz="2000" dirty="0" smtClean="0"/>
              <a:t>отходы калийного производства, </a:t>
            </a:r>
            <a:br>
              <a:rPr lang="ru-RU" altLang="ru-RU" sz="2000" dirty="0" smtClean="0"/>
            </a:br>
            <a:r>
              <a:rPr lang="ru-RU" altLang="ru-RU" sz="2000" dirty="0" smtClean="0"/>
              <a:t>включая</a:t>
            </a:r>
            <a:r>
              <a:rPr lang="ru-RU" altLang="ru-RU" sz="2000" dirty="0"/>
              <a:t> </a:t>
            </a:r>
            <a:r>
              <a:rPr lang="ru-RU" altLang="ru-RU" sz="2000" dirty="0" err="1" smtClean="0"/>
              <a:t>галит</a:t>
            </a:r>
            <a:r>
              <a:rPr lang="ru-RU" altLang="ru-RU" sz="2000" dirty="0" smtClean="0"/>
              <a:t>, илы</a:t>
            </a:r>
            <a:r>
              <a:rPr lang="en-GB" altLang="ru-RU" sz="2000" dirty="0" smtClean="0"/>
              <a:t>, </a:t>
            </a:r>
            <a:r>
              <a:rPr lang="ru-RU" altLang="ru-RU" sz="2000" dirty="0" smtClean="0"/>
              <a:t>гипс и рассолы.</a:t>
            </a:r>
            <a:r>
              <a:rPr lang="en-GB" altLang="ru-RU" sz="2000" dirty="0" smtClean="0"/>
              <a:t> </a:t>
            </a:r>
            <a:endParaRPr lang="en-GB" altLang="ru-RU" sz="2000" dirty="0"/>
          </a:p>
        </p:txBody>
      </p:sp>
      <p:pic>
        <p:nvPicPr>
          <p:cNvPr id="3277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1341438"/>
            <a:ext cx="3328987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Прямоугольник 11"/>
          <p:cNvSpPr>
            <a:spLocks noChangeArrowheads="1"/>
          </p:cNvSpPr>
          <p:nvPr/>
        </p:nvSpPr>
        <p:spPr bwMode="auto">
          <a:xfrm>
            <a:off x="5157035" y="4365625"/>
            <a:ext cx="3428567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000" b="1" dirty="0" smtClean="0"/>
              <a:t>Объём отходов</a:t>
            </a:r>
            <a:r>
              <a:rPr lang="en-GB" altLang="ru-RU" sz="2000" b="1" dirty="0" smtClean="0"/>
              <a:t>. </a:t>
            </a:r>
            <a:br>
              <a:rPr lang="en-GB" altLang="ru-RU" sz="2000" b="1" dirty="0" smtClean="0"/>
            </a:br>
            <a:r>
              <a:rPr lang="ru-RU" altLang="ru-RU" sz="2000" dirty="0" smtClean="0"/>
              <a:t>Твёрдая фаза</a:t>
            </a:r>
            <a:r>
              <a:rPr lang="en-GB" altLang="ru-RU" sz="2000" dirty="0" smtClean="0"/>
              <a:t> </a:t>
            </a:r>
            <a:r>
              <a:rPr lang="en-GB" altLang="ru-RU" sz="2000" dirty="0"/>
              <a:t>9 </a:t>
            </a:r>
            <a:r>
              <a:rPr lang="en-GB" altLang="ru-RU" sz="2000" dirty="0" smtClean="0"/>
              <a:t>x10</a:t>
            </a:r>
            <a:r>
              <a:rPr lang="en-GB" altLang="ru-RU" sz="2000" baseline="30000" dirty="0" smtClean="0"/>
              <a:t>6</a:t>
            </a:r>
            <a:r>
              <a:rPr lang="ru-RU" altLang="ru-RU" sz="2000" dirty="0" smtClean="0"/>
              <a:t>м</a:t>
            </a:r>
            <a:r>
              <a:rPr lang="en-GB" altLang="ru-RU" sz="2000" baseline="30000" dirty="0" smtClean="0"/>
              <a:t>3</a:t>
            </a:r>
            <a:r>
              <a:rPr lang="en-GB" altLang="ru-RU" sz="2000" dirty="0"/>
              <a:t>; </a:t>
            </a:r>
          </a:p>
          <a:p>
            <a:pPr eaLnBrk="0" hangingPunct="0"/>
            <a:r>
              <a:rPr lang="ru-RU" altLang="ru-RU" sz="2000" dirty="0" smtClean="0"/>
              <a:t>Жидкая фаза</a:t>
            </a:r>
            <a:r>
              <a:rPr lang="en-GB" altLang="ru-RU" sz="2000" dirty="0" smtClean="0"/>
              <a:t> </a:t>
            </a:r>
            <a:r>
              <a:rPr lang="en-GB" altLang="ru-RU" sz="2000" dirty="0"/>
              <a:t>1.7×10</a:t>
            </a:r>
            <a:r>
              <a:rPr lang="en-GB" altLang="ru-RU" sz="2000" baseline="30000" dirty="0"/>
              <a:t>6</a:t>
            </a:r>
            <a:r>
              <a:rPr lang="en-GB" altLang="ru-RU" sz="2000" dirty="0"/>
              <a:t>m</a:t>
            </a:r>
            <a:r>
              <a:rPr lang="en-GB" altLang="ru-RU" sz="2000" baseline="30000" dirty="0"/>
              <a:t>3</a:t>
            </a:r>
            <a:endParaRPr lang="en-US" altLang="ru-RU" sz="2000" dirty="0"/>
          </a:p>
          <a:p>
            <a:pPr eaLnBrk="0" hangingPunct="0"/>
            <a:endParaRPr lang="en-US" altLang="ru-RU" sz="1000" b="1" dirty="0"/>
          </a:p>
          <a:p>
            <a:pPr eaLnBrk="0" hangingPunct="0"/>
            <a:r>
              <a:rPr lang="ru-RU" altLang="ru-RU" sz="2000" b="1" dirty="0" err="1" smtClean="0"/>
              <a:t>Хвостохранилище</a:t>
            </a:r>
            <a:r>
              <a:rPr lang="ru-RU" altLang="ru-RU" sz="2000" b="1" dirty="0" smtClean="0"/>
              <a:t>  пред-</a:t>
            </a:r>
            <a:br>
              <a:rPr lang="ru-RU" altLang="ru-RU" sz="2000" b="1" dirty="0" smtClean="0"/>
            </a:br>
            <a:r>
              <a:rPr lang="ru-RU" altLang="ru-RU" sz="2000" b="1" dirty="0" err="1" smtClean="0"/>
              <a:t>ставляет</a:t>
            </a:r>
            <a:r>
              <a:rPr lang="ru-RU" altLang="ru-RU" sz="2000" b="1" dirty="0" smtClean="0"/>
              <a:t> угрозу</a:t>
            </a:r>
            <a:r>
              <a:rPr lang="ru-RU" altLang="ru-RU" sz="2000" dirty="0" smtClean="0"/>
              <a:t> местным </a:t>
            </a:r>
            <a:br>
              <a:rPr lang="ru-RU" altLang="ru-RU" sz="2000" dirty="0" smtClean="0"/>
            </a:br>
            <a:r>
              <a:rPr lang="ru-RU" altLang="ru-RU" sz="2000" dirty="0" smtClean="0"/>
              <a:t>водоносным горизонтам и </a:t>
            </a:r>
            <a:br>
              <a:rPr lang="ru-RU" altLang="ru-RU" sz="2000" dirty="0" smtClean="0"/>
            </a:br>
            <a:r>
              <a:rPr lang="ru-RU" altLang="ru-RU" sz="2000" dirty="0" smtClean="0"/>
              <a:t>рекам в бассейне Днестра</a:t>
            </a:r>
            <a:endParaRPr lang="ru-RU" altLang="ru-RU" sz="2000" dirty="0"/>
          </a:p>
        </p:txBody>
      </p:sp>
      <p:sp>
        <p:nvSpPr>
          <p:cNvPr id="32776" name="TextBox 1"/>
          <p:cNvSpPr txBox="1">
            <a:spLocks noChangeArrowheads="1"/>
          </p:cNvSpPr>
          <p:nvPr/>
        </p:nvSpPr>
        <p:spPr bwMode="auto">
          <a:xfrm>
            <a:off x="5219700" y="1916113"/>
            <a:ext cx="1155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uk-UA" sz="1400"/>
              <a:t>Poland</a:t>
            </a:r>
            <a:endParaRPr lang="ru-RU" altLang="uk-UA" sz="1400"/>
          </a:p>
        </p:txBody>
      </p:sp>
      <p:sp>
        <p:nvSpPr>
          <p:cNvPr id="32777" name="TextBox 8"/>
          <p:cNvSpPr txBox="1">
            <a:spLocks noChangeArrowheads="1"/>
          </p:cNvSpPr>
          <p:nvPr/>
        </p:nvSpPr>
        <p:spPr bwMode="auto">
          <a:xfrm>
            <a:off x="5794375" y="3644900"/>
            <a:ext cx="1154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uk-UA" sz="1400"/>
              <a:t>Romania</a:t>
            </a:r>
            <a:endParaRPr lang="ru-RU" altLang="uk-UA" sz="1400"/>
          </a:p>
        </p:txBody>
      </p:sp>
      <p:sp>
        <p:nvSpPr>
          <p:cNvPr id="3" name="Стрелка углом 2"/>
          <p:cNvSpPr/>
          <p:nvPr/>
        </p:nvSpPr>
        <p:spPr>
          <a:xfrm>
            <a:off x="4859338" y="2547938"/>
            <a:ext cx="1152525" cy="1817687"/>
          </a:xfrm>
          <a:prstGeom prst="bentArrow">
            <a:avLst/>
          </a:prstGeom>
          <a:solidFill>
            <a:srgbClr val="E6FFE6"/>
          </a:solidFill>
          <a:ln w="3175">
            <a:solidFill>
              <a:srgbClr val="004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Пульпа льется в золоотвал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6"/>
          <a:stretch/>
        </p:blipFill>
        <p:spPr bwMode="auto">
          <a:xfrm>
            <a:off x="-41493" y="2925296"/>
            <a:ext cx="9177686" cy="350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user\Мои документы\Мои рисунки\Новый рисунок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7"/>
          <a:stretch/>
        </p:blipFill>
        <p:spPr bwMode="auto">
          <a:xfrm>
            <a:off x="-22095" y="332740"/>
            <a:ext cx="9158288" cy="328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38743"/>
            <a:ext cx="8229600" cy="72072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B050"/>
                </a:solidFill>
                <a:latin typeface="Arial" charset="0"/>
              </a:rPr>
              <a:t>Содержание</a:t>
            </a:r>
            <a:endParaRPr lang="en-US" sz="3200" dirty="0" smtClean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09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B4B8EA4-8BD3-4298-A164-5C3185FB68AB}" type="slidenum">
              <a:rPr lang="uk-UA">
                <a:solidFill>
                  <a:srgbClr val="898989"/>
                </a:solidFill>
              </a:rPr>
              <a:pPr/>
              <a:t>2</a:t>
            </a:fld>
            <a:endParaRPr lang="uk-UA">
              <a:solidFill>
                <a:srgbClr val="898989"/>
              </a:solidFill>
            </a:endParaRP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643164" y="1556792"/>
            <a:ext cx="803329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2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Введение</a:t>
            </a:r>
            <a:r>
              <a:rPr lang="en-US" sz="2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3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Проект Федерального ведомства Германии по охране окружающей среды по разработке методологии безопасности хвостохранилищ на примере украинских объектов </a:t>
            </a:r>
            <a:r>
              <a:rPr lang="en-US" sz="2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(2013-2015</a:t>
            </a:r>
            <a:r>
              <a:rPr lang="ru-RU" sz="2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гг.</a:t>
            </a:r>
            <a:r>
              <a:rPr lang="en-US" sz="2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23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Методология безопасности хвостохранилищ как основной продукт этого проекта</a:t>
            </a:r>
            <a:r>
              <a:rPr lang="en-US" sz="2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3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Образовательный </a:t>
            </a:r>
            <a:r>
              <a:rPr lang="ru-RU" sz="23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проект Федерального ведомства Германии по охране окружающей среды</a:t>
            </a:r>
            <a:r>
              <a:rPr lang="en-US" sz="2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(2016-2017</a:t>
            </a:r>
            <a:r>
              <a:rPr lang="ru-RU" sz="2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гг.</a:t>
            </a:r>
            <a:r>
              <a:rPr lang="en-US" sz="2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 Национальном горном университете </a:t>
            </a:r>
            <a:r>
              <a:rPr lang="en-US" sz="2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Украина</a:t>
            </a:r>
            <a:r>
              <a:rPr lang="en-US" sz="2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направленном на студентов и преподавателей экологических специальностей</a:t>
            </a:r>
            <a:r>
              <a:rPr lang="en-US" sz="2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/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 idx="4294967295"/>
          </p:nvPr>
        </p:nvSpPr>
        <p:spPr>
          <a:xfrm>
            <a:off x="107950" y="4581525"/>
            <a:ext cx="3275013" cy="1512888"/>
          </a:xfrm>
        </p:spPr>
        <p:txBody>
          <a:bodyPr/>
          <a:lstStyle/>
          <a:p>
            <a:r>
              <a:rPr lang="da-DK" altLang="en-US" sz="1800" b="1" smtClean="0">
                <a:solidFill>
                  <a:srgbClr val="008A03"/>
                </a:solidFill>
                <a:cs typeface="Arial" charset="0"/>
              </a:rPr>
              <a:t>TMF </a:t>
            </a:r>
            <a:r>
              <a:rPr lang="ru-RU" altLang="en-US" sz="1800" b="1" smtClean="0">
                <a:solidFill>
                  <a:srgbClr val="008A03"/>
                </a:solidFill>
                <a:cs typeface="Arial" charset="0"/>
              </a:rPr>
              <a:t>№</a:t>
            </a:r>
            <a:r>
              <a:rPr lang="da-DK" altLang="en-US" sz="1800" b="1" smtClean="0">
                <a:solidFill>
                  <a:srgbClr val="008A03"/>
                </a:solidFill>
                <a:cs typeface="Arial" charset="0"/>
              </a:rPr>
              <a:t> 2 in 2014 </a:t>
            </a:r>
            <a:r>
              <a:rPr lang="ru-RU" altLang="en-US" sz="1800" b="1" smtClean="0">
                <a:solidFill>
                  <a:srgbClr val="008A03"/>
                </a:solidFill>
                <a:cs typeface="Arial" charset="0"/>
              </a:rPr>
              <a:t/>
            </a:r>
            <a:br>
              <a:rPr lang="ru-RU" altLang="en-US" sz="1800" b="1" smtClean="0">
                <a:solidFill>
                  <a:srgbClr val="008A03"/>
                </a:solidFill>
                <a:cs typeface="Arial" charset="0"/>
              </a:rPr>
            </a:br>
            <a:r>
              <a:rPr lang="da-DK" altLang="en-US" sz="1800" b="1" smtClean="0">
                <a:solidFill>
                  <a:srgbClr val="008A03"/>
                </a:solidFill>
                <a:cs typeface="Arial" charset="0"/>
              </a:rPr>
              <a:t>November</a:t>
            </a:r>
            <a:br>
              <a:rPr lang="da-DK" altLang="en-US" sz="1800" b="1" smtClean="0">
                <a:solidFill>
                  <a:srgbClr val="008A03"/>
                </a:solidFill>
                <a:cs typeface="Arial" charset="0"/>
              </a:rPr>
            </a:br>
            <a:r>
              <a:rPr lang="da-DK" altLang="en-US" sz="1800" b="1" smtClean="0">
                <a:solidFill>
                  <a:srgbClr val="008A03"/>
                </a:solidFill>
                <a:cs typeface="Arial" charset="0"/>
              </a:rPr>
              <a:t> no difference</a:t>
            </a:r>
            <a:br>
              <a:rPr lang="da-DK" altLang="en-US" sz="1800" b="1" smtClean="0">
                <a:solidFill>
                  <a:srgbClr val="008A03"/>
                </a:solidFill>
                <a:cs typeface="Arial" charset="0"/>
              </a:rPr>
            </a:br>
            <a:r>
              <a:rPr lang="da-DK" altLang="en-US" sz="1800" b="1" smtClean="0">
                <a:solidFill>
                  <a:srgbClr val="008A03"/>
                </a:solidFill>
                <a:cs typeface="Arial" charset="0"/>
              </a:rPr>
              <a:t>no actions</a:t>
            </a:r>
          </a:p>
        </p:txBody>
      </p:sp>
      <p:pic>
        <p:nvPicPr>
          <p:cNvPr id="22532" name="Picture 2"/>
          <p:cNvPicPr>
            <a:picLocks noGrp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1" y="1268760"/>
            <a:ext cx="3596069" cy="234220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4820" name="Pladsholder til dias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92806AE-C347-485E-B3F4-D7F34F06E7B3}" type="slidenum">
              <a:rPr lang="uk-UA" altLang="en-US">
                <a:solidFill>
                  <a:srgbClr val="898989"/>
                </a:solidFill>
              </a:rPr>
              <a:pPr/>
              <a:t>20</a:t>
            </a:fld>
            <a:endParaRPr lang="uk-UA" altLang="en-US">
              <a:solidFill>
                <a:srgbClr val="898989"/>
              </a:solidFill>
            </a:endParaRPr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1329" y="1290726"/>
            <a:ext cx="4424612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4824" name="Rektangel 5"/>
          <p:cNvSpPr>
            <a:spLocks noChangeArrowheads="1"/>
          </p:cNvSpPr>
          <p:nvPr/>
        </p:nvSpPr>
        <p:spPr bwMode="auto">
          <a:xfrm>
            <a:off x="467544" y="3661303"/>
            <a:ext cx="37205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en-US" b="1" dirty="0" err="1" smtClean="0"/>
              <a:t>Хвостохранилище</a:t>
            </a:r>
            <a:r>
              <a:rPr lang="ru-RU" altLang="en-US" b="1" dirty="0" smtClean="0"/>
              <a:t> №2 в </a:t>
            </a:r>
            <a:r>
              <a:rPr lang="da-DK" altLang="en-US" b="1" dirty="0" smtClean="0"/>
              <a:t>2010 </a:t>
            </a:r>
            <a:r>
              <a:rPr lang="ru-RU" altLang="en-US" b="1" dirty="0" smtClean="0"/>
              <a:t>г.</a:t>
            </a:r>
            <a:endParaRPr lang="da-DK" altLang="en-US" b="1" dirty="0"/>
          </a:p>
        </p:txBody>
      </p:sp>
      <p:pic>
        <p:nvPicPr>
          <p:cNvPr id="9" name="Содержимое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30653" y="4077072"/>
            <a:ext cx="3609299" cy="200352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0653" y="44624"/>
            <a:ext cx="8285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Применение Контрольного списка на </a:t>
            </a:r>
            <a:r>
              <a:rPr lang="ru-RU" alt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хвостохранилище</a:t>
            </a:r>
            <a:r>
              <a:rPr lang="ru-RU" alt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в г. </a:t>
            </a:r>
            <a:r>
              <a:rPr lang="ru-RU" alt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Калуш</a:t>
            </a:r>
            <a:endParaRPr lang="uk-UA" sz="3200" dirty="0"/>
          </a:p>
        </p:txBody>
      </p:sp>
      <p:sp>
        <p:nvSpPr>
          <p:cNvPr id="12" name="Rektangel 5"/>
          <p:cNvSpPr>
            <a:spLocks noChangeArrowheads="1"/>
          </p:cNvSpPr>
          <p:nvPr/>
        </p:nvSpPr>
        <p:spPr bwMode="auto">
          <a:xfrm>
            <a:off x="526399" y="6237312"/>
            <a:ext cx="36135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en-US" b="1" dirty="0" smtClean="0"/>
              <a:t>Просачивание солёной воды </a:t>
            </a:r>
            <a:br>
              <a:rPr lang="ru-RU" altLang="en-US" b="1" dirty="0" smtClean="0"/>
            </a:br>
            <a:r>
              <a:rPr lang="ru-RU" altLang="en-US" b="1" dirty="0" smtClean="0"/>
              <a:t>через дамбу</a:t>
            </a:r>
            <a:endParaRPr lang="da-DK" altLang="en-US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97867" y="4277995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US" altLang="uk-UA" b="1" dirty="0" smtClean="0">
                <a:solidFill>
                  <a:srgbClr val="00B050"/>
                </a:solidFill>
              </a:rPr>
              <a:t>2010 </a:t>
            </a:r>
            <a:r>
              <a:rPr lang="ru-RU" altLang="uk-UA" b="1" dirty="0" smtClean="0"/>
              <a:t>О</a:t>
            </a:r>
            <a:r>
              <a:rPr kumimoji="0" lang="ru-RU" altLang="uk-UA" b="1" dirty="0" smtClean="0"/>
              <a:t>бъявлена чрезвычайная ситуация.</a:t>
            </a:r>
            <a:endParaRPr kumimoji="0" lang="en-US" altLang="uk-UA" b="1" dirty="0" smtClean="0"/>
          </a:p>
          <a:p>
            <a:r>
              <a:rPr lang="en-US" altLang="uk-UA" b="1" dirty="0" smtClean="0">
                <a:solidFill>
                  <a:srgbClr val="00B050"/>
                </a:solidFill>
              </a:rPr>
              <a:t>2011 </a:t>
            </a:r>
            <a:r>
              <a:rPr kumimoji="0" lang="ru-RU" altLang="uk-UA" b="1" dirty="0" smtClean="0"/>
              <a:t>Даны рекомендации миссии УКГВ</a:t>
            </a:r>
            <a:r>
              <a:rPr kumimoji="0" lang="en-US" altLang="uk-UA" b="1" dirty="0" smtClean="0"/>
              <a:t> </a:t>
            </a:r>
            <a:r>
              <a:rPr kumimoji="0" lang="ru-RU" altLang="uk-UA" b="1" dirty="0" smtClean="0"/>
              <a:t>ООН, что должно быть сделано.</a:t>
            </a:r>
            <a:endParaRPr kumimoji="0" lang="en-US" altLang="uk-UA" b="1" dirty="0" smtClean="0"/>
          </a:p>
          <a:p>
            <a:r>
              <a:rPr lang="en-US" altLang="uk-UA" b="1" dirty="0" smtClean="0">
                <a:solidFill>
                  <a:srgbClr val="00B050"/>
                </a:solidFill>
              </a:rPr>
              <a:t>2014 </a:t>
            </a:r>
            <a:r>
              <a:rPr lang="ru-RU" altLang="uk-UA" b="1" dirty="0" smtClean="0"/>
              <a:t>Эксперты проекта по </a:t>
            </a:r>
            <a:r>
              <a:rPr lang="ru-RU" altLang="uk-UA" b="1" dirty="0" err="1" smtClean="0"/>
              <a:t>хвостохранилищам</a:t>
            </a:r>
            <a:r>
              <a:rPr lang="ru-RU" altLang="uk-UA" b="1" dirty="0" smtClean="0"/>
              <a:t> отметили отсутствие прогресса в области безопасности, за исключением удаления </a:t>
            </a:r>
            <a:r>
              <a:rPr kumimoji="0" lang="ru-RU" altLang="uk-UA" b="1" dirty="0" smtClean="0"/>
              <a:t>отходов пестицидов.</a:t>
            </a:r>
            <a:endParaRPr lang="uk-UA" dirty="0"/>
          </a:p>
        </p:txBody>
      </p:sp>
      <p:sp>
        <p:nvSpPr>
          <p:cNvPr id="13" name="Rektangel 5"/>
          <p:cNvSpPr>
            <a:spLocks noChangeArrowheads="1"/>
          </p:cNvSpPr>
          <p:nvPr/>
        </p:nvSpPr>
        <p:spPr bwMode="auto">
          <a:xfrm>
            <a:off x="4661606" y="3754661"/>
            <a:ext cx="37205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en-US" b="1" dirty="0" err="1" smtClean="0"/>
              <a:t>Хвостохранилище</a:t>
            </a:r>
            <a:r>
              <a:rPr lang="ru-RU" altLang="en-US" b="1" dirty="0" smtClean="0"/>
              <a:t> №2 в </a:t>
            </a:r>
            <a:r>
              <a:rPr lang="da-DK" altLang="en-US" b="1" dirty="0" smtClean="0"/>
              <a:t>201</a:t>
            </a:r>
            <a:r>
              <a:rPr lang="ru-RU" altLang="en-US" b="1" dirty="0" smtClean="0"/>
              <a:t>4</a:t>
            </a:r>
            <a:r>
              <a:rPr lang="da-DK" altLang="en-US" b="1" dirty="0" smtClean="0"/>
              <a:t> </a:t>
            </a:r>
            <a:r>
              <a:rPr lang="ru-RU" altLang="en-US" b="1" dirty="0" smtClean="0"/>
              <a:t>г.</a:t>
            </a:r>
            <a:endParaRPr lang="da-DK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8A2F1-5BC2-42FA-94EE-023C21FE5670}" type="slidenum">
              <a:rPr lang="uk-UA" smtClean="0"/>
              <a:pPr>
                <a:defRPr/>
              </a:pPr>
              <a:t>21</a:t>
            </a:fld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-27384"/>
            <a:ext cx="9036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Применение Контрольного списка на </a:t>
            </a:r>
            <a:r>
              <a:rPr lang="ru-RU" alt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хвостохранилище</a:t>
            </a:r>
            <a:r>
              <a:rPr lang="ru-RU" alt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в г. Калуш </a:t>
            </a:r>
            <a:br>
              <a:rPr lang="ru-RU" alt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для оценивания его безопасности </a:t>
            </a:r>
            <a:r>
              <a:rPr lang="da-DK" alt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(2014)</a:t>
            </a:r>
            <a:endParaRPr lang="uk-UA" sz="2800" dirty="0"/>
          </a:p>
        </p:txBody>
      </p:sp>
      <p:pic>
        <p:nvPicPr>
          <p:cNvPr id="4" name="Picture 2" descr="D:\IF_Kalush\IMG_60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"/>
          <a:stretch/>
        </p:blipFill>
        <p:spPr bwMode="auto">
          <a:xfrm>
            <a:off x="611560" y="1340768"/>
            <a:ext cx="3416271" cy="261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G_20140903_121702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5063" y="1340768"/>
            <a:ext cx="4693401" cy="261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MG_20140903_12040852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8"/>
          <a:stretch/>
        </p:blipFill>
        <p:spPr bwMode="auto">
          <a:xfrm>
            <a:off x="4859902" y="4005064"/>
            <a:ext cx="388856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5" cstate="print"/>
          <a:srcRect l="1" r="15210"/>
          <a:stretch/>
        </p:blipFill>
        <p:spPr bwMode="auto">
          <a:xfrm>
            <a:off x="611560" y="4005064"/>
            <a:ext cx="4212000" cy="266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1561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60350"/>
            <a:ext cx="8229600" cy="971550"/>
          </a:xfrm>
          <a:extLst/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Применение Контрольного списка на </a:t>
            </a:r>
            <a:r>
              <a:rPr lang="ru-RU" alt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хвостохранилище</a:t>
            </a:r>
            <a:r>
              <a:rPr lang="ru-RU" alt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в г. Калуш</a:t>
            </a:r>
            <a:endParaRPr lang="ru-RU" altLang="ru-RU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5FA0C2C-74AF-40B7-B59C-82CD0BE07AAF}" type="slidenum">
              <a:rPr lang="uk-UA" altLang="en-US">
                <a:solidFill>
                  <a:srgbClr val="898989"/>
                </a:solidFill>
              </a:rPr>
              <a:pPr/>
              <a:t>22</a:t>
            </a:fld>
            <a:endParaRPr lang="uk-UA" altLang="en-US">
              <a:solidFill>
                <a:srgbClr val="898989"/>
              </a:solidFill>
            </a:endParaRPr>
          </a:p>
        </p:txBody>
      </p:sp>
      <p:pic>
        <p:nvPicPr>
          <p:cNvPr id="36868" name="Диаграмма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61" b="17603"/>
          <a:stretch>
            <a:fillRect/>
          </a:stretch>
        </p:blipFill>
        <p:spPr bwMode="auto">
          <a:xfrm>
            <a:off x="1404938" y="2405063"/>
            <a:ext cx="6767512" cy="4354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603367"/>
              </p:ext>
            </p:extLst>
          </p:nvPr>
        </p:nvGraphicFramePr>
        <p:xfrm>
          <a:off x="2128838" y="1370013"/>
          <a:ext cx="6043612" cy="567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1368"/>
                <a:gridCol w="2022244"/>
              </a:tblGrid>
              <a:tr h="283369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Достоверность</a:t>
                      </a:r>
                      <a:r>
                        <a:rPr lang="en-GB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6" marR="68576" marT="94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58.2%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6" marR="68576" marT="949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83369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Общая оценка безопасности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6" marR="68576" marT="94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51.7%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6" marR="68576" marT="949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6880" name="TextBox 2"/>
          <p:cNvSpPr>
            <a:spLocks noChangeArrowheads="1"/>
          </p:cNvSpPr>
          <p:nvPr/>
        </p:nvSpPr>
        <p:spPr bwMode="auto">
          <a:xfrm>
            <a:off x="328613" y="1262063"/>
            <a:ext cx="1795462" cy="783193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uk-UA" sz="2000" b="1" dirty="0" smtClean="0">
                <a:solidFill>
                  <a:srgbClr val="00B050"/>
                </a:solidFill>
              </a:rPr>
              <a:t>Общая оценка</a:t>
            </a:r>
            <a:endParaRPr lang="ru-RU" altLang="uk-UA" sz="2000" b="1" dirty="0">
              <a:solidFill>
                <a:srgbClr val="00B050"/>
              </a:solidFill>
            </a:endParaRPr>
          </a:p>
        </p:txBody>
      </p:sp>
      <p:sp>
        <p:nvSpPr>
          <p:cNvPr id="36881" name="TextBox 3"/>
          <p:cNvSpPr>
            <a:spLocks noChangeArrowheads="1"/>
          </p:cNvSpPr>
          <p:nvPr/>
        </p:nvSpPr>
        <p:spPr bwMode="auto">
          <a:xfrm>
            <a:off x="251520" y="2276475"/>
            <a:ext cx="1944216" cy="783193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altLang="uk-UA" sz="2000" b="1" dirty="0" err="1" smtClean="0">
                <a:solidFill>
                  <a:srgbClr val="00B050"/>
                </a:solidFill>
              </a:rPr>
              <a:t>Категориаль-ная</a:t>
            </a:r>
            <a:r>
              <a:rPr lang="ru-RU" altLang="uk-UA" sz="2000" b="1" dirty="0" smtClean="0">
                <a:solidFill>
                  <a:srgbClr val="00B050"/>
                </a:solidFill>
              </a:rPr>
              <a:t> оценка</a:t>
            </a:r>
            <a:endParaRPr lang="ru-RU" altLang="uk-UA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8A2F1-5BC2-42FA-94EE-023C21FE5670}" type="slidenum">
              <a:rPr lang="uk-UA" smtClean="0"/>
              <a:pPr>
                <a:defRPr/>
              </a:pPr>
              <a:t>23</a:t>
            </a:fld>
            <a:endParaRPr lang="uk-UA"/>
          </a:p>
        </p:txBody>
      </p:sp>
      <p:graphicFrame>
        <p:nvGraphicFramePr>
          <p:cNvPr id="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636823"/>
              </p:ext>
            </p:extLst>
          </p:nvPr>
        </p:nvGraphicFramePr>
        <p:xfrm>
          <a:off x="395536" y="1556792"/>
          <a:ext cx="8424936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ktangel 5"/>
          <p:cNvSpPr>
            <a:spLocks noChangeArrowheads="1"/>
          </p:cNvSpPr>
          <p:nvPr/>
        </p:nvSpPr>
        <p:spPr bwMode="auto">
          <a:xfrm>
            <a:off x="179512" y="265113"/>
            <a:ext cx="8784976" cy="129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Образовательный проект 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UBA 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 безопасности хвостохранилищ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 Национальном горном университете 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Украина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 </a:t>
            </a:r>
            <a:endParaRPr kumimoji="1" lang="en-US" altLang="en-US" sz="2800" b="1" dirty="0">
              <a:solidFill>
                <a:srgbClr val="004500"/>
              </a:solidFill>
              <a:latin typeface="+mn-lt"/>
              <a:ea typeface="Arial" charset="0"/>
            </a:endParaRPr>
          </a:p>
        </p:txBody>
      </p:sp>
      <p:graphicFrame>
        <p:nvGraphicFramePr>
          <p:cNvPr id="5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737418"/>
              </p:ext>
            </p:extLst>
          </p:nvPr>
        </p:nvGraphicFramePr>
        <p:xfrm>
          <a:off x="612488" y="2996952"/>
          <a:ext cx="83520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78" y="4444014"/>
            <a:ext cx="864096" cy="57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58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66475404"/>
              </p:ext>
            </p:extLst>
          </p:nvPr>
        </p:nvGraphicFramePr>
        <p:xfrm>
          <a:off x="359532" y="1556792"/>
          <a:ext cx="8424936" cy="5107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89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FE27703-CDF2-4184-8DD9-88D88721F8D7}" type="slidenum">
              <a:rPr lang="uk-UA" altLang="en-US">
                <a:solidFill>
                  <a:srgbClr val="898989"/>
                </a:solidFill>
              </a:rPr>
              <a:pPr/>
              <a:t>24</a:t>
            </a:fld>
            <a:endParaRPr lang="uk-UA" altLang="en-US">
              <a:solidFill>
                <a:srgbClr val="898989"/>
              </a:solidFill>
            </a:endParaRPr>
          </a:p>
        </p:txBody>
      </p:sp>
      <p:sp>
        <p:nvSpPr>
          <p:cNvPr id="32771" name="Rektangel 5"/>
          <p:cNvSpPr>
            <a:spLocks noChangeArrowheads="1"/>
          </p:cNvSpPr>
          <p:nvPr/>
        </p:nvSpPr>
        <p:spPr bwMode="auto">
          <a:xfrm>
            <a:off x="179512" y="332011"/>
            <a:ext cx="8784976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Образовательный проект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UBA </a:t>
            </a:r>
            <a:r>
              <a:rPr lang="ru-RU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 безопасности хвостохранилищ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 Национальном горном университете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Украина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 </a:t>
            </a:r>
            <a:endParaRPr kumimoji="1" lang="en-US" altLang="en-US" sz="2800" b="1" dirty="0">
              <a:solidFill>
                <a:srgbClr val="004500"/>
              </a:solidFill>
              <a:ea typeface="Arial" charset="0"/>
            </a:endParaRPr>
          </a:p>
        </p:txBody>
      </p:sp>
      <p:sp>
        <p:nvSpPr>
          <p:cNvPr id="15" name="Полилиния 14"/>
          <p:cNvSpPr/>
          <p:nvPr/>
        </p:nvSpPr>
        <p:spPr bwMode="auto">
          <a:xfrm>
            <a:off x="1068934" y="2304256"/>
            <a:ext cx="766762" cy="61753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61314"/>
                </a:lnTo>
                <a:lnTo>
                  <a:pt x="766278" y="561314"/>
                </a:lnTo>
              </a:path>
            </a:pathLst>
          </a:custGeom>
          <a:noFill/>
          <a:ln>
            <a:solidFill>
              <a:srgbClr val="004500"/>
            </a:solidFill>
            <a:headEnd type="none" w="med" len="med"/>
            <a:tailEnd type="arrow" w="med" len="med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олилиния 15"/>
          <p:cNvSpPr/>
          <p:nvPr/>
        </p:nvSpPr>
        <p:spPr bwMode="auto">
          <a:xfrm>
            <a:off x="1068934" y="2999532"/>
            <a:ext cx="766762" cy="172561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96838"/>
                </a:lnTo>
                <a:lnTo>
                  <a:pt x="766278" y="1496838"/>
                </a:lnTo>
              </a:path>
            </a:pathLst>
          </a:custGeom>
          <a:noFill/>
          <a:ln>
            <a:solidFill>
              <a:srgbClr val="004500"/>
            </a:solidFill>
            <a:headEnd type="none" w="med" len="med"/>
            <a:tailEnd type="arrow" w="med" len="med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олилиния 16"/>
          <p:cNvSpPr/>
          <p:nvPr/>
        </p:nvSpPr>
        <p:spPr bwMode="auto">
          <a:xfrm>
            <a:off x="1068934" y="3000153"/>
            <a:ext cx="766762" cy="280511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432363"/>
                </a:lnTo>
                <a:lnTo>
                  <a:pt x="766278" y="2432363"/>
                </a:lnTo>
              </a:path>
            </a:pathLst>
          </a:custGeom>
          <a:noFill/>
          <a:ln>
            <a:solidFill>
              <a:srgbClr val="004500"/>
            </a:solidFill>
            <a:headEnd type="none" w="med" len="med"/>
            <a:tailEnd type="arrow" w="med" len="med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олилиния 17"/>
          <p:cNvSpPr/>
          <p:nvPr/>
        </p:nvSpPr>
        <p:spPr bwMode="auto">
          <a:xfrm>
            <a:off x="1068934" y="2852936"/>
            <a:ext cx="766762" cy="41764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367887"/>
                </a:lnTo>
                <a:lnTo>
                  <a:pt x="766278" y="3367887"/>
                </a:lnTo>
              </a:path>
            </a:pathLst>
          </a:custGeom>
          <a:noFill/>
          <a:ln>
            <a:solidFill>
              <a:srgbClr val="004500"/>
            </a:solidFill>
            <a:headEnd type="none" w="med" len="med"/>
            <a:tailEnd type="arrow" w="med" len="med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Полилиния 19"/>
          <p:cNvSpPr/>
          <p:nvPr/>
        </p:nvSpPr>
        <p:spPr bwMode="auto">
          <a:xfrm>
            <a:off x="1068934" y="3099495"/>
            <a:ext cx="766762" cy="61753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61314"/>
                </a:lnTo>
                <a:lnTo>
                  <a:pt x="766278" y="561314"/>
                </a:lnTo>
              </a:path>
            </a:pathLst>
          </a:custGeom>
          <a:noFill/>
          <a:ln>
            <a:solidFill>
              <a:srgbClr val="004500"/>
            </a:solidFill>
            <a:headEnd type="none" w="med" len="med"/>
            <a:tailEnd type="arrow" w="med" len="med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Группа 5"/>
          <p:cNvGrpSpPr>
            <a:grpSpLocks/>
          </p:cNvGrpSpPr>
          <p:nvPr/>
        </p:nvGrpSpPr>
        <p:grpSpPr bwMode="auto">
          <a:xfrm>
            <a:off x="683568" y="1593106"/>
            <a:ext cx="8007226" cy="5228851"/>
            <a:chOff x="676496" y="2240411"/>
            <a:chExt cx="8007024" cy="4534238"/>
          </a:xfrm>
        </p:grpSpPr>
        <p:sp>
          <p:nvSpPr>
            <p:cNvPr id="7" name="Полилиния 6"/>
            <p:cNvSpPr/>
            <p:nvPr/>
          </p:nvSpPr>
          <p:spPr>
            <a:xfrm>
              <a:off x="676496" y="2240411"/>
              <a:ext cx="8007024" cy="468048"/>
            </a:xfrm>
            <a:custGeom>
              <a:avLst/>
              <a:gdLst>
                <a:gd name="connsiteX0" fmla="*/ 0 w 7662782"/>
                <a:gd name="connsiteY0" fmla="*/ 74842 h 748419"/>
                <a:gd name="connsiteX1" fmla="*/ 74842 w 7662782"/>
                <a:gd name="connsiteY1" fmla="*/ 0 h 748419"/>
                <a:gd name="connsiteX2" fmla="*/ 7587940 w 7662782"/>
                <a:gd name="connsiteY2" fmla="*/ 0 h 748419"/>
                <a:gd name="connsiteX3" fmla="*/ 7662782 w 7662782"/>
                <a:gd name="connsiteY3" fmla="*/ 74842 h 748419"/>
                <a:gd name="connsiteX4" fmla="*/ 7662782 w 7662782"/>
                <a:gd name="connsiteY4" fmla="*/ 673577 h 748419"/>
                <a:gd name="connsiteX5" fmla="*/ 7587940 w 7662782"/>
                <a:gd name="connsiteY5" fmla="*/ 748419 h 748419"/>
                <a:gd name="connsiteX6" fmla="*/ 74842 w 7662782"/>
                <a:gd name="connsiteY6" fmla="*/ 748419 h 748419"/>
                <a:gd name="connsiteX7" fmla="*/ 0 w 7662782"/>
                <a:gd name="connsiteY7" fmla="*/ 673577 h 748419"/>
                <a:gd name="connsiteX8" fmla="*/ 0 w 7662782"/>
                <a:gd name="connsiteY8" fmla="*/ 74842 h 748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2782" h="748419">
                  <a:moveTo>
                    <a:pt x="0" y="74842"/>
                  </a:moveTo>
                  <a:cubicBezTo>
                    <a:pt x="0" y="33508"/>
                    <a:pt x="33508" y="0"/>
                    <a:pt x="74842" y="0"/>
                  </a:cubicBezTo>
                  <a:lnTo>
                    <a:pt x="7587940" y="0"/>
                  </a:lnTo>
                  <a:cubicBezTo>
                    <a:pt x="7629274" y="0"/>
                    <a:pt x="7662782" y="33508"/>
                    <a:pt x="7662782" y="74842"/>
                  </a:cubicBezTo>
                  <a:lnTo>
                    <a:pt x="7662782" y="673577"/>
                  </a:lnTo>
                  <a:cubicBezTo>
                    <a:pt x="7662782" y="714911"/>
                    <a:pt x="7629274" y="748419"/>
                    <a:pt x="7587940" y="748419"/>
                  </a:cubicBezTo>
                  <a:lnTo>
                    <a:pt x="74842" y="748419"/>
                  </a:lnTo>
                  <a:cubicBezTo>
                    <a:pt x="33508" y="748419"/>
                    <a:pt x="0" y="714911"/>
                    <a:pt x="0" y="673577"/>
                  </a:cubicBezTo>
                  <a:lnTo>
                    <a:pt x="0" y="74842"/>
                  </a:lnTo>
                  <a:close/>
                </a:path>
              </a:pathLst>
            </a:custGeom>
            <a:solidFill>
              <a:srgbClr val="7DDDFF"/>
            </a:solidFill>
            <a:ln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7640" tIns="52400" rIns="67640" bIns="52400" spcCol="1270" anchor="ctr"/>
            <a:lstStyle/>
            <a:p>
              <a:pPr algn="ctr" defTabSz="10668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Цели проекта</a:t>
              </a:r>
              <a:endParaRPr lang="uk-U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843056" y="2677205"/>
              <a:ext cx="766743" cy="5355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61314"/>
                  </a:lnTo>
                  <a:lnTo>
                    <a:pt x="766278" y="561314"/>
                  </a:lnTo>
                </a:path>
              </a:pathLst>
            </a:custGeom>
            <a:noFill/>
            <a:ln>
              <a:solidFill>
                <a:srgbClr val="004500"/>
              </a:solidFill>
              <a:headEnd type="none" w="med" len="med"/>
              <a:tailEnd type="arrow" w="med" len="med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1609799" y="2851800"/>
              <a:ext cx="7073721" cy="668409"/>
            </a:xfrm>
            <a:custGeom>
              <a:avLst/>
              <a:gdLst>
                <a:gd name="connsiteX0" fmla="*/ 0 w 6690486"/>
                <a:gd name="connsiteY0" fmla="*/ 74842 h 748419"/>
                <a:gd name="connsiteX1" fmla="*/ 74842 w 6690486"/>
                <a:gd name="connsiteY1" fmla="*/ 0 h 748419"/>
                <a:gd name="connsiteX2" fmla="*/ 6615644 w 6690486"/>
                <a:gd name="connsiteY2" fmla="*/ 0 h 748419"/>
                <a:gd name="connsiteX3" fmla="*/ 6690486 w 6690486"/>
                <a:gd name="connsiteY3" fmla="*/ 74842 h 748419"/>
                <a:gd name="connsiteX4" fmla="*/ 6690486 w 6690486"/>
                <a:gd name="connsiteY4" fmla="*/ 673577 h 748419"/>
                <a:gd name="connsiteX5" fmla="*/ 6615644 w 6690486"/>
                <a:gd name="connsiteY5" fmla="*/ 748419 h 748419"/>
                <a:gd name="connsiteX6" fmla="*/ 74842 w 6690486"/>
                <a:gd name="connsiteY6" fmla="*/ 748419 h 748419"/>
                <a:gd name="connsiteX7" fmla="*/ 0 w 6690486"/>
                <a:gd name="connsiteY7" fmla="*/ 673577 h 748419"/>
                <a:gd name="connsiteX8" fmla="*/ 0 w 6690486"/>
                <a:gd name="connsiteY8" fmla="*/ 74842 h 748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0486" h="748419">
                  <a:moveTo>
                    <a:pt x="0" y="74842"/>
                  </a:moveTo>
                  <a:cubicBezTo>
                    <a:pt x="0" y="33508"/>
                    <a:pt x="33508" y="0"/>
                    <a:pt x="74842" y="0"/>
                  </a:cubicBezTo>
                  <a:lnTo>
                    <a:pt x="6615644" y="0"/>
                  </a:lnTo>
                  <a:cubicBezTo>
                    <a:pt x="6656978" y="0"/>
                    <a:pt x="6690486" y="33508"/>
                    <a:pt x="6690486" y="74842"/>
                  </a:cubicBezTo>
                  <a:lnTo>
                    <a:pt x="6690486" y="673577"/>
                  </a:lnTo>
                  <a:cubicBezTo>
                    <a:pt x="6690486" y="714911"/>
                    <a:pt x="6656978" y="748419"/>
                    <a:pt x="6615644" y="748419"/>
                  </a:cubicBezTo>
                  <a:lnTo>
                    <a:pt x="74842" y="748419"/>
                  </a:lnTo>
                  <a:cubicBezTo>
                    <a:pt x="33508" y="748419"/>
                    <a:pt x="0" y="714911"/>
                    <a:pt x="0" y="673577"/>
                  </a:cubicBezTo>
                  <a:lnTo>
                    <a:pt x="0" y="74842"/>
                  </a:lnTo>
                  <a:close/>
                </a:path>
              </a:pathLst>
            </a:custGeom>
            <a:solidFill>
              <a:srgbClr val="E6FFE6">
                <a:alpha val="9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020" tIns="47320" rIns="60020" bIns="47320" spcCol="1270" anchor="ctr"/>
            <a:lstStyle/>
            <a:p>
              <a:pPr defTabSz="8890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Распространение методологии безопасности хвостохранилищ среди потенциальных пользователей</a:t>
              </a:r>
              <a:endParaRPr lang="uk-UA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843056" y="2931663"/>
              <a:ext cx="766743" cy="149637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96838"/>
                  </a:lnTo>
                  <a:lnTo>
                    <a:pt x="766278" y="1496838"/>
                  </a:lnTo>
                </a:path>
              </a:pathLst>
            </a:custGeom>
            <a:noFill/>
            <a:ln>
              <a:solidFill>
                <a:srgbClr val="004500"/>
              </a:solidFill>
              <a:headEnd type="none" w="med" len="med"/>
              <a:tailEnd type="arrow" w="med" len="med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1609799" y="3724076"/>
              <a:ext cx="7073721" cy="828721"/>
            </a:xfrm>
            <a:custGeom>
              <a:avLst/>
              <a:gdLst>
                <a:gd name="connsiteX0" fmla="*/ 0 w 6690486"/>
                <a:gd name="connsiteY0" fmla="*/ 74842 h 748419"/>
                <a:gd name="connsiteX1" fmla="*/ 74842 w 6690486"/>
                <a:gd name="connsiteY1" fmla="*/ 0 h 748419"/>
                <a:gd name="connsiteX2" fmla="*/ 6615644 w 6690486"/>
                <a:gd name="connsiteY2" fmla="*/ 0 h 748419"/>
                <a:gd name="connsiteX3" fmla="*/ 6690486 w 6690486"/>
                <a:gd name="connsiteY3" fmla="*/ 74842 h 748419"/>
                <a:gd name="connsiteX4" fmla="*/ 6690486 w 6690486"/>
                <a:gd name="connsiteY4" fmla="*/ 673577 h 748419"/>
                <a:gd name="connsiteX5" fmla="*/ 6615644 w 6690486"/>
                <a:gd name="connsiteY5" fmla="*/ 748419 h 748419"/>
                <a:gd name="connsiteX6" fmla="*/ 74842 w 6690486"/>
                <a:gd name="connsiteY6" fmla="*/ 748419 h 748419"/>
                <a:gd name="connsiteX7" fmla="*/ 0 w 6690486"/>
                <a:gd name="connsiteY7" fmla="*/ 673577 h 748419"/>
                <a:gd name="connsiteX8" fmla="*/ 0 w 6690486"/>
                <a:gd name="connsiteY8" fmla="*/ 74842 h 748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0486" h="748419">
                  <a:moveTo>
                    <a:pt x="0" y="74842"/>
                  </a:moveTo>
                  <a:cubicBezTo>
                    <a:pt x="0" y="33508"/>
                    <a:pt x="33508" y="0"/>
                    <a:pt x="74842" y="0"/>
                  </a:cubicBezTo>
                  <a:lnTo>
                    <a:pt x="6615644" y="0"/>
                  </a:lnTo>
                  <a:cubicBezTo>
                    <a:pt x="6656978" y="0"/>
                    <a:pt x="6690486" y="33508"/>
                    <a:pt x="6690486" y="74842"/>
                  </a:cubicBezTo>
                  <a:lnTo>
                    <a:pt x="6690486" y="673577"/>
                  </a:lnTo>
                  <a:cubicBezTo>
                    <a:pt x="6690486" y="714911"/>
                    <a:pt x="6656978" y="748419"/>
                    <a:pt x="6615644" y="748419"/>
                  </a:cubicBezTo>
                  <a:lnTo>
                    <a:pt x="74842" y="748419"/>
                  </a:lnTo>
                  <a:cubicBezTo>
                    <a:pt x="33508" y="748419"/>
                    <a:pt x="0" y="714911"/>
                    <a:pt x="0" y="673577"/>
                  </a:cubicBezTo>
                  <a:lnTo>
                    <a:pt x="0" y="74842"/>
                  </a:lnTo>
                  <a:close/>
                </a:path>
              </a:pathLst>
            </a:custGeom>
            <a:solidFill>
              <a:srgbClr val="E6FFE6">
                <a:alpha val="9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020" tIns="47320" rIns="60020" bIns="47320" spcCol="1270" anchor="ctr"/>
            <a:lstStyle/>
            <a:p>
              <a:pPr defTabSz="8890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Ознакомление целевой аудитории с европейскими принципами безопасности хвостохранилищ </a:t>
              </a:r>
              <a:r>
                <a:rPr lang="en-GB" sz="17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(“</a:t>
              </a:r>
              <a:r>
                <a:rPr lang="ru-RU" sz="17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Руководящие принципы и надлежащая практика для хвостохранилищ</a:t>
              </a:r>
              <a:r>
                <a:rPr lang="en-GB" sz="17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”</a:t>
              </a:r>
              <a:r>
                <a:rPr lang="ru-RU" sz="17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ЕЭК ООН</a:t>
              </a:r>
              <a:r>
                <a:rPr lang="en-GB" sz="17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uk-UA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843056" y="2931663"/>
              <a:ext cx="766743" cy="243247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32363"/>
                  </a:lnTo>
                  <a:lnTo>
                    <a:pt x="766278" y="2432363"/>
                  </a:lnTo>
                </a:path>
              </a:pathLst>
            </a:custGeom>
            <a:noFill/>
            <a:ln>
              <a:solidFill>
                <a:srgbClr val="004500"/>
              </a:solidFill>
              <a:headEnd type="none" w="med" len="med"/>
              <a:tailEnd type="arrow" w="med" len="med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1609799" y="4660172"/>
              <a:ext cx="7073721" cy="827344"/>
            </a:xfrm>
            <a:custGeom>
              <a:avLst/>
              <a:gdLst>
                <a:gd name="connsiteX0" fmla="*/ 0 w 6690486"/>
                <a:gd name="connsiteY0" fmla="*/ 74842 h 748419"/>
                <a:gd name="connsiteX1" fmla="*/ 74842 w 6690486"/>
                <a:gd name="connsiteY1" fmla="*/ 0 h 748419"/>
                <a:gd name="connsiteX2" fmla="*/ 6615644 w 6690486"/>
                <a:gd name="connsiteY2" fmla="*/ 0 h 748419"/>
                <a:gd name="connsiteX3" fmla="*/ 6690486 w 6690486"/>
                <a:gd name="connsiteY3" fmla="*/ 74842 h 748419"/>
                <a:gd name="connsiteX4" fmla="*/ 6690486 w 6690486"/>
                <a:gd name="connsiteY4" fmla="*/ 673577 h 748419"/>
                <a:gd name="connsiteX5" fmla="*/ 6615644 w 6690486"/>
                <a:gd name="connsiteY5" fmla="*/ 748419 h 748419"/>
                <a:gd name="connsiteX6" fmla="*/ 74842 w 6690486"/>
                <a:gd name="connsiteY6" fmla="*/ 748419 h 748419"/>
                <a:gd name="connsiteX7" fmla="*/ 0 w 6690486"/>
                <a:gd name="connsiteY7" fmla="*/ 673577 h 748419"/>
                <a:gd name="connsiteX8" fmla="*/ 0 w 6690486"/>
                <a:gd name="connsiteY8" fmla="*/ 74842 h 748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0486" h="748419">
                  <a:moveTo>
                    <a:pt x="0" y="74842"/>
                  </a:moveTo>
                  <a:cubicBezTo>
                    <a:pt x="0" y="33508"/>
                    <a:pt x="33508" y="0"/>
                    <a:pt x="74842" y="0"/>
                  </a:cubicBezTo>
                  <a:lnTo>
                    <a:pt x="6615644" y="0"/>
                  </a:lnTo>
                  <a:cubicBezTo>
                    <a:pt x="6656978" y="0"/>
                    <a:pt x="6690486" y="33508"/>
                    <a:pt x="6690486" y="74842"/>
                  </a:cubicBezTo>
                  <a:lnTo>
                    <a:pt x="6690486" y="673577"/>
                  </a:lnTo>
                  <a:cubicBezTo>
                    <a:pt x="6690486" y="714911"/>
                    <a:pt x="6656978" y="748419"/>
                    <a:pt x="6615644" y="748419"/>
                  </a:cubicBezTo>
                  <a:lnTo>
                    <a:pt x="74842" y="748419"/>
                  </a:lnTo>
                  <a:cubicBezTo>
                    <a:pt x="33508" y="748419"/>
                    <a:pt x="0" y="714911"/>
                    <a:pt x="0" y="673577"/>
                  </a:cubicBezTo>
                  <a:lnTo>
                    <a:pt x="0" y="74842"/>
                  </a:lnTo>
                  <a:close/>
                </a:path>
              </a:pathLst>
            </a:custGeom>
            <a:solidFill>
              <a:srgbClr val="E6FFE6">
                <a:alpha val="9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020" tIns="47320" rIns="60020" bIns="47320" spcCol="1270" anchor="ctr"/>
            <a:lstStyle/>
            <a:p>
              <a:pPr defTabSz="8890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Адаптация образовательного курса к аудитории </a:t>
              </a:r>
              <a:r>
                <a:rPr lang="en-GB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студенты и преподаватели университетов</a:t>
              </a:r>
              <a:r>
                <a:rPr lang="en-GB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государственные инспектора</a:t>
              </a:r>
              <a:r>
                <a:rPr lang="en-GB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персонал хвостохранилищ</a:t>
              </a:r>
              <a:r>
                <a:rPr lang="en-GB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843056" y="3152997"/>
              <a:ext cx="766743" cy="362165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367887"/>
                  </a:lnTo>
                  <a:lnTo>
                    <a:pt x="766278" y="3367887"/>
                  </a:lnTo>
                </a:path>
              </a:pathLst>
            </a:custGeom>
            <a:noFill/>
            <a:ln>
              <a:solidFill>
                <a:srgbClr val="004500"/>
              </a:solidFill>
              <a:headEnd type="none" w="med" len="med"/>
              <a:tailEnd type="arrow" w="med" len="med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1609799" y="5596269"/>
              <a:ext cx="7073721" cy="827344"/>
            </a:xfrm>
            <a:custGeom>
              <a:avLst/>
              <a:gdLst>
                <a:gd name="connsiteX0" fmla="*/ 0 w 6690486"/>
                <a:gd name="connsiteY0" fmla="*/ 74842 h 748419"/>
                <a:gd name="connsiteX1" fmla="*/ 74842 w 6690486"/>
                <a:gd name="connsiteY1" fmla="*/ 0 h 748419"/>
                <a:gd name="connsiteX2" fmla="*/ 6615644 w 6690486"/>
                <a:gd name="connsiteY2" fmla="*/ 0 h 748419"/>
                <a:gd name="connsiteX3" fmla="*/ 6690486 w 6690486"/>
                <a:gd name="connsiteY3" fmla="*/ 74842 h 748419"/>
                <a:gd name="connsiteX4" fmla="*/ 6690486 w 6690486"/>
                <a:gd name="connsiteY4" fmla="*/ 673577 h 748419"/>
                <a:gd name="connsiteX5" fmla="*/ 6615644 w 6690486"/>
                <a:gd name="connsiteY5" fmla="*/ 748419 h 748419"/>
                <a:gd name="connsiteX6" fmla="*/ 74842 w 6690486"/>
                <a:gd name="connsiteY6" fmla="*/ 748419 h 748419"/>
                <a:gd name="connsiteX7" fmla="*/ 0 w 6690486"/>
                <a:gd name="connsiteY7" fmla="*/ 673577 h 748419"/>
                <a:gd name="connsiteX8" fmla="*/ 0 w 6690486"/>
                <a:gd name="connsiteY8" fmla="*/ 74842 h 748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0486" h="748419">
                  <a:moveTo>
                    <a:pt x="0" y="74842"/>
                  </a:moveTo>
                  <a:cubicBezTo>
                    <a:pt x="0" y="33508"/>
                    <a:pt x="33508" y="0"/>
                    <a:pt x="74842" y="0"/>
                  </a:cubicBezTo>
                  <a:lnTo>
                    <a:pt x="6615644" y="0"/>
                  </a:lnTo>
                  <a:cubicBezTo>
                    <a:pt x="6656978" y="0"/>
                    <a:pt x="6690486" y="33508"/>
                    <a:pt x="6690486" y="74842"/>
                  </a:cubicBezTo>
                  <a:lnTo>
                    <a:pt x="6690486" y="673577"/>
                  </a:lnTo>
                  <a:cubicBezTo>
                    <a:pt x="6690486" y="714911"/>
                    <a:pt x="6656978" y="748419"/>
                    <a:pt x="6615644" y="748419"/>
                  </a:cubicBezTo>
                  <a:lnTo>
                    <a:pt x="74842" y="748419"/>
                  </a:lnTo>
                  <a:cubicBezTo>
                    <a:pt x="33508" y="748419"/>
                    <a:pt x="0" y="714911"/>
                    <a:pt x="0" y="673577"/>
                  </a:cubicBezTo>
                  <a:lnTo>
                    <a:pt x="0" y="74842"/>
                  </a:lnTo>
                  <a:close/>
                </a:path>
              </a:pathLst>
            </a:custGeom>
            <a:solidFill>
              <a:srgbClr val="E6FFE6">
                <a:alpha val="9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020" tIns="47320" rIns="60020" bIns="47320" spcCol="1270" anchor="ctr"/>
            <a:lstStyle/>
            <a:p>
              <a:pPr defTabSz="8890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Повышение уровня квалификации путём </a:t>
              </a:r>
              <a:r>
                <a:rPr lang="ru-RU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тренинговых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модулей, включающих как лекции, так и практические занятия с посещением участка </a:t>
              </a:r>
              <a:r>
                <a:rPr lang="ru-RU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хвостохранилища</a:t>
              </a:r>
              <a:endParaRPr lang="uk-UA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93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274638"/>
            <a:ext cx="8928100" cy="720725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Образовательный проект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UBA </a:t>
            </a:r>
            <a:r>
              <a:rPr lang="ru-RU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 безопасности хвостохранилищ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 Национальном горном университете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Украина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 </a:t>
            </a:r>
            <a:endParaRPr kumimoji="1" lang="en-US" altLang="en-US" sz="2800" b="1" dirty="0">
              <a:solidFill>
                <a:srgbClr val="004500"/>
              </a:solidFill>
              <a:ea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E3503-8AC1-42E0-B699-783B396A2281}" type="slidenum">
              <a:rPr lang="uk-UA"/>
              <a:pPr>
                <a:defRPr/>
              </a:pPr>
              <a:t>25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8A2F1-5BC2-42FA-94EE-023C21FE5670}" type="slidenum">
              <a:rPr lang="uk-UA" smtClean="0"/>
              <a:pPr>
                <a:defRPr/>
              </a:pPr>
              <a:t>26</a:t>
            </a:fld>
            <a:endParaRPr lang="uk-UA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07950" y="274638"/>
            <a:ext cx="89281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Образовательный проект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UBA </a:t>
            </a:r>
            <a:r>
              <a:rPr lang="ru-RU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 безопасности хвостохранилищ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 Национальном горном университете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Украина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 </a:t>
            </a:r>
            <a:endParaRPr kumimoji="1" lang="en-US" altLang="en-US" sz="2800" b="1" dirty="0">
              <a:solidFill>
                <a:srgbClr val="004500"/>
              </a:solidFill>
              <a:ea typeface="Arial" charset="0"/>
            </a:endParaRPr>
          </a:p>
        </p:txBody>
      </p:sp>
      <p:pic>
        <p:nvPicPr>
          <p:cNvPr id="68611" name="Picture 3" descr="C:\Users\Dmitry\Downloads\IMG_26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1196752"/>
            <a:ext cx="2645079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484784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7375E"/>
                </a:solidFill>
              </a:rPr>
              <a:t>Первый тренинг</a:t>
            </a:r>
            <a:endParaRPr lang="uk-UA" sz="2000" dirty="0">
              <a:solidFill>
                <a:srgbClr val="17375E"/>
              </a:solidFill>
            </a:endParaRPr>
          </a:p>
          <a:p>
            <a:r>
              <a:rPr lang="en-US" sz="2000" b="1" dirty="0">
                <a:solidFill>
                  <a:srgbClr val="17375E"/>
                </a:solidFill>
              </a:rPr>
              <a:t>3–7 </a:t>
            </a:r>
            <a:r>
              <a:rPr lang="ru-RU" sz="2000" b="1" dirty="0" smtClean="0">
                <a:solidFill>
                  <a:srgbClr val="17375E"/>
                </a:solidFill>
              </a:rPr>
              <a:t>октября</a:t>
            </a:r>
            <a:r>
              <a:rPr lang="en-US" sz="2000" b="1" dirty="0" smtClean="0">
                <a:solidFill>
                  <a:srgbClr val="17375E"/>
                </a:solidFill>
              </a:rPr>
              <a:t> 2016</a:t>
            </a:r>
            <a:r>
              <a:rPr lang="ru-RU" sz="2000" b="1" dirty="0" smtClean="0">
                <a:solidFill>
                  <a:srgbClr val="17375E"/>
                </a:solidFill>
              </a:rPr>
              <a:t> г.</a:t>
            </a:r>
            <a:endParaRPr lang="uk-UA" sz="2000" dirty="0">
              <a:solidFill>
                <a:srgbClr val="17375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294837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7375E"/>
                </a:solidFill>
              </a:rPr>
              <a:t>Второй тренинг</a:t>
            </a:r>
            <a:endParaRPr lang="uk-UA" sz="2000" dirty="0">
              <a:solidFill>
                <a:srgbClr val="17375E"/>
              </a:solidFill>
            </a:endParaRPr>
          </a:p>
          <a:p>
            <a:r>
              <a:rPr lang="en-US" sz="2000" b="1" dirty="0" smtClean="0">
                <a:solidFill>
                  <a:srgbClr val="17375E"/>
                </a:solidFill>
              </a:rPr>
              <a:t>22–26 </a:t>
            </a:r>
            <a:r>
              <a:rPr lang="ru-RU" sz="2000" b="1" dirty="0" smtClean="0">
                <a:solidFill>
                  <a:srgbClr val="17375E"/>
                </a:solidFill>
              </a:rPr>
              <a:t>ноября </a:t>
            </a:r>
            <a:r>
              <a:rPr lang="en-US" sz="2000" b="1" dirty="0" smtClean="0">
                <a:solidFill>
                  <a:srgbClr val="17375E"/>
                </a:solidFill>
              </a:rPr>
              <a:t>2016</a:t>
            </a:r>
            <a:r>
              <a:rPr lang="ru-RU" sz="2000" b="1" dirty="0" smtClean="0">
                <a:solidFill>
                  <a:srgbClr val="17375E"/>
                </a:solidFill>
              </a:rPr>
              <a:t> г.</a:t>
            </a:r>
            <a:endParaRPr lang="uk-UA" sz="2000" dirty="0">
              <a:solidFill>
                <a:srgbClr val="17375E"/>
              </a:solidFill>
            </a:endParaRPr>
          </a:p>
        </p:txBody>
      </p:sp>
      <p:pic>
        <p:nvPicPr>
          <p:cNvPr id="68612" name="Picture 4" descr="C:\Users\Dmitry\Downloads\DSC_0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432" y="3033152"/>
            <a:ext cx="2646000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4887" y="1340768"/>
            <a:ext cx="29308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b="1" dirty="0" smtClean="0"/>
              <a:t>Лекции по методологии</a:t>
            </a:r>
            <a:endParaRPr lang="en-US" b="1" dirty="0" smtClean="0"/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b="1" dirty="0" smtClean="0"/>
              <a:t>Посещение объекта</a:t>
            </a:r>
            <a:endParaRPr lang="en-US" b="1" dirty="0" smtClean="0"/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b="1" dirty="0" smtClean="0"/>
              <a:t>Заполнение контрольного списка </a:t>
            </a:r>
            <a:r>
              <a:rPr lang="en-US" b="1" dirty="0" smtClean="0"/>
              <a:t>(</a:t>
            </a:r>
            <a:r>
              <a:rPr lang="ru-RU" b="1" dirty="0" smtClean="0"/>
              <a:t>визуальная проверка</a:t>
            </a:r>
            <a:r>
              <a:rPr lang="en-US" b="1" dirty="0" smtClean="0"/>
              <a:t>)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b="1" dirty="0" smtClean="0"/>
              <a:t>Презентации по оценке уровня безопасности</a:t>
            </a:r>
            <a:endParaRPr lang="uk-UA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4135936"/>
            <a:ext cx="26642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b="1" dirty="0" smtClean="0"/>
              <a:t>Лекции по методу ИОХ и </a:t>
            </a:r>
            <a:r>
              <a:rPr lang="ru-RU" b="1" dirty="0" err="1" smtClean="0"/>
              <a:t>законода</a:t>
            </a:r>
            <a:r>
              <a:rPr lang="ru-RU" b="1" dirty="0" smtClean="0"/>
              <a:t>-тельный обзор</a:t>
            </a:r>
            <a:endParaRPr lang="en-US" b="1" dirty="0" smtClean="0"/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b="1" dirty="0" smtClean="0"/>
              <a:t>Заполнение контрольного списка </a:t>
            </a:r>
            <a:r>
              <a:rPr lang="en-US" b="1" dirty="0" smtClean="0"/>
              <a:t>(</a:t>
            </a:r>
            <a:r>
              <a:rPr lang="ru-RU" b="1" dirty="0" smtClean="0"/>
              <a:t>документация</a:t>
            </a:r>
            <a:r>
              <a:rPr lang="en-US" b="1" dirty="0" smtClean="0"/>
              <a:t>)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b="1" dirty="0" smtClean="0"/>
              <a:t>Презентации по оценки уровня безопасности</a:t>
            </a:r>
            <a:endParaRPr lang="uk-UA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57007"/>
            <a:ext cx="2645079" cy="188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555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8A2F1-5BC2-42FA-94EE-023C21FE5670}" type="slidenum">
              <a:rPr lang="uk-UA" smtClean="0"/>
              <a:pPr>
                <a:defRPr/>
              </a:pPr>
              <a:t>27</a:t>
            </a:fld>
            <a:endParaRPr lang="uk-UA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0"/>
            <a:ext cx="8229600" cy="134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Применение Контрольного списка </a:t>
            </a:r>
            <a:br>
              <a:rPr lang="ru-RU" altLang="ru-RU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 примере </a:t>
            </a:r>
            <a:r>
              <a:rPr lang="ru-RU" altLang="ru-RU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хвостохранилища</a:t>
            </a:r>
            <a:r>
              <a:rPr lang="ru-RU" altLang="ru-RU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Приднепровской ТЭС</a:t>
            </a:r>
            <a:endParaRPr lang="ru-RU" altLang="ru-RU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>
            <a:spLocks noChangeArrowheads="1"/>
          </p:cNvSpPr>
          <p:nvPr/>
        </p:nvSpPr>
        <p:spPr bwMode="auto">
          <a:xfrm>
            <a:off x="4072682" y="1596760"/>
            <a:ext cx="1795462" cy="783193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uk-UA" sz="2000" b="1" dirty="0" smtClean="0">
                <a:solidFill>
                  <a:srgbClr val="00B050"/>
                </a:solidFill>
              </a:rPr>
              <a:t>Общая оценка</a:t>
            </a:r>
            <a:endParaRPr lang="ru-RU" altLang="uk-UA" sz="2000" b="1" dirty="0">
              <a:solidFill>
                <a:srgbClr val="00B050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286640"/>
              </p:ext>
            </p:extLst>
          </p:nvPr>
        </p:nvGraphicFramePr>
        <p:xfrm>
          <a:off x="3347864" y="2498965"/>
          <a:ext cx="5482952" cy="4293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3"/>
          <p:cNvSpPr>
            <a:spLocks noChangeArrowheads="1"/>
          </p:cNvSpPr>
          <p:nvPr/>
        </p:nvSpPr>
        <p:spPr bwMode="auto">
          <a:xfrm>
            <a:off x="1259632" y="5309071"/>
            <a:ext cx="2376263" cy="783193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uk-UA" sz="2000" b="1" dirty="0" smtClean="0">
                <a:solidFill>
                  <a:srgbClr val="00B050"/>
                </a:solidFill>
              </a:rPr>
              <a:t>Категориальная оценка</a:t>
            </a:r>
            <a:endParaRPr lang="ru-RU" altLang="uk-UA" sz="2000" b="1" dirty="0">
              <a:solidFill>
                <a:srgbClr val="00B05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 t="4365" r="26263" b="1984"/>
          <a:stretch/>
        </p:blipFill>
        <p:spPr bwMode="auto">
          <a:xfrm>
            <a:off x="136220" y="1556792"/>
            <a:ext cx="3326677" cy="249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348914"/>
              </p:ext>
            </p:extLst>
          </p:nvPr>
        </p:nvGraphicFramePr>
        <p:xfrm>
          <a:off x="6047656" y="1555267"/>
          <a:ext cx="3096344" cy="8656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232"/>
                <a:gridCol w="1008112"/>
              </a:tblGrid>
              <a:tr h="307486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Достоверность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6" marR="68576" marT="949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r>
                        <a:rPr lang="en-GB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ru-RU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GB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6" marR="68576" marT="949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3202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Общий уровень безопасности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6" marR="68576" marT="94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  <a:r>
                        <a:rPr lang="en-GB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ru-RU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GB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6" marR="68576" marT="949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3064" y="1235167"/>
            <a:ext cx="154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Р. Днепр</a:t>
            </a:r>
            <a:endParaRPr lang="en-US" dirty="0" smtClean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69168" y="1782108"/>
            <a:ext cx="576064" cy="607342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38081" y="1357005"/>
            <a:ext cx="99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Хв-ще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28647" y="4266576"/>
            <a:ext cx="1030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ТЭС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>
            <a:stCxn id="15" idx="0"/>
          </p:cNvCxnSpPr>
          <p:nvPr/>
        </p:nvCxnSpPr>
        <p:spPr>
          <a:xfrm flipV="1">
            <a:off x="744140" y="3490476"/>
            <a:ext cx="83444" cy="776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051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76FE-6742-4997-BD0A-CBB4F6930654}" type="slidenum">
              <a:rPr lang="uk-UA" smtClean="0"/>
              <a:pPr/>
              <a:t>28</a:t>
            </a:fld>
            <a:endParaRPr lang="uk-UA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6" y="2132856"/>
            <a:ext cx="8229600" cy="436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365575" y="1196752"/>
            <a:ext cx="8598913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Одним из результатов проекта в сфере образования является разработка дистанционного курса о безопасности хвостохранилищ, размещённого на сайте Национального горного университета</a:t>
            </a:r>
            <a:endParaRPr lang="uk-UA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44624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Дистанционный курс </a:t>
            </a:r>
            <a:b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платформе 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uk-UA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НГУ</a:t>
            </a:r>
            <a:endParaRPr lang="ru-RU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14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6632"/>
            <a:ext cx="8229600" cy="720725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Образовательный проект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UBA </a:t>
            </a:r>
            <a:r>
              <a:rPr lang="ru-RU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 безопасности 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хвостохранилищ</a:t>
            </a:r>
            <a:endParaRPr kumimoji="1" lang="en-US" altLang="en-US" sz="2800" b="1" dirty="0">
              <a:solidFill>
                <a:srgbClr val="004500"/>
              </a:solidFill>
              <a:ea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6AB02-E26E-44A5-9647-15340ACE86ED}" type="slidenum">
              <a:rPr lang="uk-UA"/>
              <a:pPr>
                <a:defRPr/>
              </a:pPr>
              <a:t>29</a:t>
            </a:fld>
            <a:endParaRPr lang="uk-UA" dirty="0"/>
          </a:p>
        </p:txBody>
      </p:sp>
      <p:grpSp>
        <p:nvGrpSpPr>
          <p:cNvPr id="41988" name="Группа 5"/>
          <p:cNvGrpSpPr>
            <a:grpSpLocks/>
          </p:cNvGrpSpPr>
          <p:nvPr/>
        </p:nvGrpSpPr>
        <p:grpSpPr bwMode="auto">
          <a:xfrm>
            <a:off x="355600" y="1052785"/>
            <a:ext cx="8432800" cy="5616575"/>
            <a:chOff x="458229" y="1412776"/>
            <a:chExt cx="8433220" cy="5184576"/>
          </a:xfrm>
        </p:grpSpPr>
        <p:sp>
          <p:nvSpPr>
            <p:cNvPr id="7" name="Полилиния 6"/>
            <p:cNvSpPr/>
            <p:nvPr/>
          </p:nvSpPr>
          <p:spPr>
            <a:xfrm>
              <a:off x="458229" y="1412776"/>
              <a:ext cx="2632206" cy="5184576"/>
            </a:xfrm>
            <a:custGeom>
              <a:avLst/>
              <a:gdLst>
                <a:gd name="connsiteX0" fmla="*/ 0 w 2677212"/>
                <a:gd name="connsiteY0" fmla="*/ 267721 h 5184576"/>
                <a:gd name="connsiteX1" fmla="*/ 267721 w 2677212"/>
                <a:gd name="connsiteY1" fmla="*/ 0 h 5184576"/>
                <a:gd name="connsiteX2" fmla="*/ 2409491 w 2677212"/>
                <a:gd name="connsiteY2" fmla="*/ 0 h 5184576"/>
                <a:gd name="connsiteX3" fmla="*/ 2677212 w 2677212"/>
                <a:gd name="connsiteY3" fmla="*/ 267721 h 5184576"/>
                <a:gd name="connsiteX4" fmla="*/ 2677212 w 2677212"/>
                <a:gd name="connsiteY4" fmla="*/ 4916855 h 5184576"/>
                <a:gd name="connsiteX5" fmla="*/ 2409491 w 2677212"/>
                <a:gd name="connsiteY5" fmla="*/ 5184576 h 5184576"/>
                <a:gd name="connsiteX6" fmla="*/ 267721 w 2677212"/>
                <a:gd name="connsiteY6" fmla="*/ 5184576 h 5184576"/>
                <a:gd name="connsiteX7" fmla="*/ 0 w 2677212"/>
                <a:gd name="connsiteY7" fmla="*/ 4916855 h 5184576"/>
                <a:gd name="connsiteX8" fmla="*/ 0 w 2677212"/>
                <a:gd name="connsiteY8" fmla="*/ 267721 h 518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7212" h="5184576">
                  <a:moveTo>
                    <a:pt x="0" y="267721"/>
                  </a:moveTo>
                  <a:cubicBezTo>
                    <a:pt x="0" y="119863"/>
                    <a:pt x="119863" y="0"/>
                    <a:pt x="267721" y="0"/>
                  </a:cubicBezTo>
                  <a:lnTo>
                    <a:pt x="2409491" y="0"/>
                  </a:lnTo>
                  <a:cubicBezTo>
                    <a:pt x="2557349" y="0"/>
                    <a:pt x="2677212" y="119863"/>
                    <a:pt x="2677212" y="267721"/>
                  </a:cubicBezTo>
                  <a:lnTo>
                    <a:pt x="2677212" y="4916855"/>
                  </a:lnTo>
                  <a:cubicBezTo>
                    <a:pt x="2677212" y="5064713"/>
                    <a:pt x="2557349" y="5184576"/>
                    <a:pt x="2409491" y="5184576"/>
                  </a:cubicBezTo>
                  <a:lnTo>
                    <a:pt x="267721" y="5184576"/>
                  </a:lnTo>
                  <a:cubicBezTo>
                    <a:pt x="119863" y="5184576"/>
                    <a:pt x="0" y="5064713"/>
                    <a:pt x="0" y="4916855"/>
                  </a:cubicBezTo>
                  <a:lnTo>
                    <a:pt x="0" y="267721"/>
                  </a:lnTo>
                  <a:close/>
                </a:path>
              </a:pathLst>
            </a:custGeom>
            <a:solidFill>
              <a:srgbClr val="E6FFE6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6200" tIns="76200" rIns="76200" bIns="3705404" spcCol="1270"/>
            <a:lstStyle/>
            <a:p>
              <a:pPr algn="ctr" defTabSz="8890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1" lang="ru-RU" b="1" dirty="0" smtClean="0">
                  <a:latin typeface="Arial" pitchFamily="34" charset="0"/>
                  <a:cs typeface="Arial" pitchFamily="34" charset="0"/>
                </a:rPr>
                <a:t>Две компоненты проекта</a:t>
              </a:r>
              <a:endParaRPr lang="uk-UA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677315" y="2312530"/>
              <a:ext cx="2160696" cy="2014922"/>
            </a:xfrm>
            <a:custGeom>
              <a:avLst/>
              <a:gdLst>
                <a:gd name="connsiteX0" fmla="*/ 0 w 2139093"/>
                <a:gd name="connsiteY0" fmla="*/ 167841 h 1678405"/>
                <a:gd name="connsiteX1" fmla="*/ 167841 w 2139093"/>
                <a:gd name="connsiteY1" fmla="*/ 0 h 1678405"/>
                <a:gd name="connsiteX2" fmla="*/ 1971253 w 2139093"/>
                <a:gd name="connsiteY2" fmla="*/ 0 h 1678405"/>
                <a:gd name="connsiteX3" fmla="*/ 2139094 w 2139093"/>
                <a:gd name="connsiteY3" fmla="*/ 167841 h 1678405"/>
                <a:gd name="connsiteX4" fmla="*/ 2139093 w 2139093"/>
                <a:gd name="connsiteY4" fmla="*/ 1510565 h 1678405"/>
                <a:gd name="connsiteX5" fmla="*/ 1971252 w 2139093"/>
                <a:gd name="connsiteY5" fmla="*/ 1678406 h 1678405"/>
                <a:gd name="connsiteX6" fmla="*/ 167841 w 2139093"/>
                <a:gd name="connsiteY6" fmla="*/ 1678405 h 1678405"/>
                <a:gd name="connsiteX7" fmla="*/ 0 w 2139093"/>
                <a:gd name="connsiteY7" fmla="*/ 1510564 h 1678405"/>
                <a:gd name="connsiteX8" fmla="*/ 0 w 2139093"/>
                <a:gd name="connsiteY8" fmla="*/ 167841 h 1678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9093" h="1678405">
                  <a:moveTo>
                    <a:pt x="0" y="167841"/>
                  </a:moveTo>
                  <a:cubicBezTo>
                    <a:pt x="0" y="75145"/>
                    <a:pt x="75145" y="0"/>
                    <a:pt x="167841" y="0"/>
                  </a:cubicBezTo>
                  <a:lnTo>
                    <a:pt x="1971253" y="0"/>
                  </a:lnTo>
                  <a:cubicBezTo>
                    <a:pt x="2063949" y="0"/>
                    <a:pt x="2139094" y="75145"/>
                    <a:pt x="2139094" y="167841"/>
                  </a:cubicBezTo>
                  <a:cubicBezTo>
                    <a:pt x="2139094" y="615416"/>
                    <a:pt x="2139093" y="1062990"/>
                    <a:pt x="2139093" y="1510565"/>
                  </a:cubicBezTo>
                  <a:cubicBezTo>
                    <a:pt x="2139093" y="1603261"/>
                    <a:pt x="2063948" y="1678406"/>
                    <a:pt x="1971252" y="1678406"/>
                  </a:cubicBezTo>
                  <a:lnTo>
                    <a:pt x="167841" y="1678405"/>
                  </a:lnTo>
                  <a:cubicBezTo>
                    <a:pt x="75145" y="1678405"/>
                    <a:pt x="0" y="1603260"/>
                    <a:pt x="0" y="1510564"/>
                  </a:cubicBezTo>
                  <a:lnTo>
                    <a:pt x="0" y="167841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4879" tIns="83449" rIns="94879" bIns="83449" spcCol="1270" anchor="ctr"/>
            <a:lstStyle/>
            <a:p>
              <a:pPr algn="ctr" defTabSz="8001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1" lang="ru-RU" b="1" dirty="0" smtClean="0">
                  <a:latin typeface="Arial" pitchFamily="34" charset="0"/>
                  <a:cs typeface="Arial" pitchFamily="34" charset="0"/>
                </a:rPr>
                <a:t>Тренинги по применению методологии безопасности хвостохранилищ</a:t>
              </a:r>
              <a:endParaRPr lang="uk-UA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677315" y="4563380"/>
              <a:ext cx="2160696" cy="2016387"/>
            </a:xfrm>
            <a:custGeom>
              <a:avLst/>
              <a:gdLst>
                <a:gd name="connsiteX0" fmla="*/ 0 w 2139093"/>
                <a:gd name="connsiteY0" fmla="*/ 167841 h 1678405"/>
                <a:gd name="connsiteX1" fmla="*/ 167841 w 2139093"/>
                <a:gd name="connsiteY1" fmla="*/ 0 h 1678405"/>
                <a:gd name="connsiteX2" fmla="*/ 1971253 w 2139093"/>
                <a:gd name="connsiteY2" fmla="*/ 0 h 1678405"/>
                <a:gd name="connsiteX3" fmla="*/ 2139094 w 2139093"/>
                <a:gd name="connsiteY3" fmla="*/ 167841 h 1678405"/>
                <a:gd name="connsiteX4" fmla="*/ 2139093 w 2139093"/>
                <a:gd name="connsiteY4" fmla="*/ 1510565 h 1678405"/>
                <a:gd name="connsiteX5" fmla="*/ 1971252 w 2139093"/>
                <a:gd name="connsiteY5" fmla="*/ 1678406 h 1678405"/>
                <a:gd name="connsiteX6" fmla="*/ 167841 w 2139093"/>
                <a:gd name="connsiteY6" fmla="*/ 1678405 h 1678405"/>
                <a:gd name="connsiteX7" fmla="*/ 0 w 2139093"/>
                <a:gd name="connsiteY7" fmla="*/ 1510564 h 1678405"/>
                <a:gd name="connsiteX8" fmla="*/ 0 w 2139093"/>
                <a:gd name="connsiteY8" fmla="*/ 167841 h 1678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9093" h="1678405">
                  <a:moveTo>
                    <a:pt x="0" y="167841"/>
                  </a:moveTo>
                  <a:cubicBezTo>
                    <a:pt x="0" y="75145"/>
                    <a:pt x="75145" y="0"/>
                    <a:pt x="167841" y="0"/>
                  </a:cubicBezTo>
                  <a:lnTo>
                    <a:pt x="1971253" y="0"/>
                  </a:lnTo>
                  <a:cubicBezTo>
                    <a:pt x="2063949" y="0"/>
                    <a:pt x="2139094" y="75145"/>
                    <a:pt x="2139094" y="167841"/>
                  </a:cubicBezTo>
                  <a:cubicBezTo>
                    <a:pt x="2139094" y="615416"/>
                    <a:pt x="2139093" y="1062990"/>
                    <a:pt x="2139093" y="1510565"/>
                  </a:cubicBezTo>
                  <a:cubicBezTo>
                    <a:pt x="2139093" y="1603261"/>
                    <a:pt x="2063948" y="1678406"/>
                    <a:pt x="1971252" y="1678406"/>
                  </a:cubicBezTo>
                  <a:lnTo>
                    <a:pt x="167841" y="1678405"/>
                  </a:lnTo>
                  <a:cubicBezTo>
                    <a:pt x="75145" y="1678405"/>
                    <a:pt x="0" y="1603260"/>
                    <a:pt x="0" y="1510564"/>
                  </a:cubicBezTo>
                  <a:lnTo>
                    <a:pt x="0" y="167841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799" tIns="79639" rIns="89799" bIns="79639" spcCol="1270" anchor="ctr"/>
            <a:lstStyle/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1" lang="ru-RU" b="1" dirty="0" smtClean="0">
                  <a:latin typeface="Arial" pitchFamily="34" charset="0"/>
                  <a:cs typeface="Arial" pitchFamily="34" charset="0"/>
                </a:rPr>
                <a:t>Обзор стратегии компетентных органов по вопросам хвостохранилищ</a:t>
              </a:r>
              <a:endParaRPr kumimoji="1" lang="en-US" b="1" dirty="0">
                <a:latin typeface="Arial" pitchFamily="34" charset="0"/>
                <a:cs typeface="Arial" pitchFamily="34" charset="0"/>
              </a:endParaRPr>
            </a:p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1" lang="ru-RU" sz="1600" i="1" dirty="0" smtClean="0">
                  <a:latin typeface="Arial" pitchFamily="34" charset="0"/>
                  <a:cs typeface="Arial" pitchFamily="34" charset="0"/>
                </a:rPr>
                <a:t>В рамках курса Украины на </a:t>
              </a:r>
              <a:r>
                <a:rPr kumimoji="1" lang="ru-RU" sz="1600" i="1" dirty="0" err="1" smtClean="0">
                  <a:latin typeface="Arial" pitchFamily="34" charset="0"/>
                  <a:cs typeface="Arial" pitchFamily="34" charset="0"/>
                </a:rPr>
                <a:t>евроинтеграцию</a:t>
              </a:r>
              <a:endParaRPr lang="uk-UA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234905" y="1412776"/>
              <a:ext cx="2778263" cy="5184576"/>
            </a:xfrm>
            <a:custGeom>
              <a:avLst/>
              <a:gdLst>
                <a:gd name="connsiteX0" fmla="*/ 0 w 2677212"/>
                <a:gd name="connsiteY0" fmla="*/ 267721 h 5184576"/>
                <a:gd name="connsiteX1" fmla="*/ 267721 w 2677212"/>
                <a:gd name="connsiteY1" fmla="*/ 0 h 5184576"/>
                <a:gd name="connsiteX2" fmla="*/ 2409491 w 2677212"/>
                <a:gd name="connsiteY2" fmla="*/ 0 h 5184576"/>
                <a:gd name="connsiteX3" fmla="*/ 2677212 w 2677212"/>
                <a:gd name="connsiteY3" fmla="*/ 267721 h 5184576"/>
                <a:gd name="connsiteX4" fmla="*/ 2677212 w 2677212"/>
                <a:gd name="connsiteY4" fmla="*/ 4916855 h 5184576"/>
                <a:gd name="connsiteX5" fmla="*/ 2409491 w 2677212"/>
                <a:gd name="connsiteY5" fmla="*/ 5184576 h 5184576"/>
                <a:gd name="connsiteX6" fmla="*/ 267721 w 2677212"/>
                <a:gd name="connsiteY6" fmla="*/ 5184576 h 5184576"/>
                <a:gd name="connsiteX7" fmla="*/ 0 w 2677212"/>
                <a:gd name="connsiteY7" fmla="*/ 4916855 h 5184576"/>
                <a:gd name="connsiteX8" fmla="*/ 0 w 2677212"/>
                <a:gd name="connsiteY8" fmla="*/ 267721 h 518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7212" h="5184576">
                  <a:moveTo>
                    <a:pt x="0" y="267721"/>
                  </a:moveTo>
                  <a:cubicBezTo>
                    <a:pt x="0" y="119863"/>
                    <a:pt x="119863" y="0"/>
                    <a:pt x="267721" y="0"/>
                  </a:cubicBezTo>
                  <a:lnTo>
                    <a:pt x="2409491" y="0"/>
                  </a:lnTo>
                  <a:cubicBezTo>
                    <a:pt x="2557349" y="0"/>
                    <a:pt x="2677212" y="119863"/>
                    <a:pt x="2677212" y="267721"/>
                  </a:cubicBezTo>
                  <a:lnTo>
                    <a:pt x="2677212" y="4916855"/>
                  </a:lnTo>
                  <a:cubicBezTo>
                    <a:pt x="2677212" y="5064713"/>
                    <a:pt x="2557349" y="5184576"/>
                    <a:pt x="2409491" y="5184576"/>
                  </a:cubicBezTo>
                  <a:lnTo>
                    <a:pt x="267721" y="5184576"/>
                  </a:lnTo>
                  <a:cubicBezTo>
                    <a:pt x="119863" y="5184576"/>
                    <a:pt x="0" y="5064713"/>
                    <a:pt x="0" y="4916855"/>
                  </a:cubicBezTo>
                  <a:lnTo>
                    <a:pt x="0" y="267721"/>
                  </a:lnTo>
                  <a:close/>
                </a:path>
              </a:pathLst>
            </a:custGeom>
            <a:solidFill>
              <a:srgbClr val="CCFFCC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6200" tIns="76200" rIns="76200" bIns="3705404" spcCol="1270"/>
            <a:lstStyle/>
            <a:p>
              <a:pPr algn="ctr" defTabSz="8890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1" lang="ru-RU" b="1" dirty="0" smtClean="0">
                  <a:latin typeface="Arial" pitchFamily="34" charset="0"/>
                  <a:cs typeface="Arial" pitchFamily="34" charset="0"/>
                </a:rPr>
                <a:t>Результаты проекта </a:t>
              </a:r>
              <a:endParaRPr lang="uk-UA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595285" y="2312530"/>
              <a:ext cx="2159108" cy="1116633"/>
            </a:xfrm>
            <a:custGeom>
              <a:avLst/>
              <a:gdLst>
                <a:gd name="connsiteX0" fmla="*/ 0 w 2139093"/>
                <a:gd name="connsiteY0" fmla="*/ 111688 h 1116879"/>
                <a:gd name="connsiteX1" fmla="*/ 111688 w 2139093"/>
                <a:gd name="connsiteY1" fmla="*/ 0 h 1116879"/>
                <a:gd name="connsiteX2" fmla="*/ 2027405 w 2139093"/>
                <a:gd name="connsiteY2" fmla="*/ 0 h 1116879"/>
                <a:gd name="connsiteX3" fmla="*/ 2139093 w 2139093"/>
                <a:gd name="connsiteY3" fmla="*/ 111688 h 1116879"/>
                <a:gd name="connsiteX4" fmla="*/ 2139093 w 2139093"/>
                <a:gd name="connsiteY4" fmla="*/ 1005191 h 1116879"/>
                <a:gd name="connsiteX5" fmla="*/ 2027405 w 2139093"/>
                <a:gd name="connsiteY5" fmla="*/ 1116879 h 1116879"/>
                <a:gd name="connsiteX6" fmla="*/ 111688 w 2139093"/>
                <a:gd name="connsiteY6" fmla="*/ 1116879 h 1116879"/>
                <a:gd name="connsiteX7" fmla="*/ 0 w 2139093"/>
                <a:gd name="connsiteY7" fmla="*/ 1005191 h 1116879"/>
                <a:gd name="connsiteX8" fmla="*/ 0 w 2139093"/>
                <a:gd name="connsiteY8" fmla="*/ 111688 h 111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9093" h="1116879">
                  <a:moveTo>
                    <a:pt x="0" y="111688"/>
                  </a:moveTo>
                  <a:cubicBezTo>
                    <a:pt x="0" y="50004"/>
                    <a:pt x="50004" y="0"/>
                    <a:pt x="111688" y="0"/>
                  </a:cubicBezTo>
                  <a:lnTo>
                    <a:pt x="2027405" y="0"/>
                  </a:lnTo>
                  <a:cubicBezTo>
                    <a:pt x="2089089" y="0"/>
                    <a:pt x="2139093" y="50004"/>
                    <a:pt x="2139093" y="111688"/>
                  </a:cubicBezTo>
                  <a:lnTo>
                    <a:pt x="2139093" y="1005191"/>
                  </a:lnTo>
                  <a:cubicBezTo>
                    <a:pt x="2139093" y="1066875"/>
                    <a:pt x="2089089" y="1116879"/>
                    <a:pt x="2027405" y="1116879"/>
                  </a:cubicBezTo>
                  <a:lnTo>
                    <a:pt x="111688" y="1116879"/>
                  </a:lnTo>
                  <a:cubicBezTo>
                    <a:pt x="50004" y="1116879"/>
                    <a:pt x="0" y="1066875"/>
                    <a:pt x="0" y="1005191"/>
                  </a:cubicBezTo>
                  <a:lnTo>
                    <a:pt x="0" y="111688"/>
                  </a:lnTo>
                  <a:close/>
                </a:path>
              </a:pathLst>
            </a:cu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73352" tIns="63192" rIns="73352" bIns="63192" spcCol="1270" anchor="ctr"/>
            <a:lstStyle/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1" lang="ru-RU" sz="1600" b="1" dirty="0" smtClean="0">
                  <a:latin typeface="Arial" pitchFamily="34" charset="0"/>
                  <a:cs typeface="Arial" pitchFamily="34" charset="0"/>
                </a:rPr>
                <a:t>Образовательный курс по безопасности хвостохранилищ</a:t>
              </a:r>
              <a:endParaRPr lang="uk-UA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595285" y="3572772"/>
              <a:ext cx="2159108" cy="1296098"/>
            </a:xfrm>
            <a:custGeom>
              <a:avLst/>
              <a:gdLst>
                <a:gd name="connsiteX0" fmla="*/ 0 w 2139093"/>
                <a:gd name="connsiteY0" fmla="*/ 111688 h 1116879"/>
                <a:gd name="connsiteX1" fmla="*/ 111688 w 2139093"/>
                <a:gd name="connsiteY1" fmla="*/ 0 h 1116879"/>
                <a:gd name="connsiteX2" fmla="*/ 2027405 w 2139093"/>
                <a:gd name="connsiteY2" fmla="*/ 0 h 1116879"/>
                <a:gd name="connsiteX3" fmla="*/ 2139093 w 2139093"/>
                <a:gd name="connsiteY3" fmla="*/ 111688 h 1116879"/>
                <a:gd name="connsiteX4" fmla="*/ 2139093 w 2139093"/>
                <a:gd name="connsiteY4" fmla="*/ 1005191 h 1116879"/>
                <a:gd name="connsiteX5" fmla="*/ 2027405 w 2139093"/>
                <a:gd name="connsiteY5" fmla="*/ 1116879 h 1116879"/>
                <a:gd name="connsiteX6" fmla="*/ 111688 w 2139093"/>
                <a:gd name="connsiteY6" fmla="*/ 1116879 h 1116879"/>
                <a:gd name="connsiteX7" fmla="*/ 0 w 2139093"/>
                <a:gd name="connsiteY7" fmla="*/ 1005191 h 1116879"/>
                <a:gd name="connsiteX8" fmla="*/ 0 w 2139093"/>
                <a:gd name="connsiteY8" fmla="*/ 111688 h 111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9093" h="1116879">
                  <a:moveTo>
                    <a:pt x="0" y="111688"/>
                  </a:moveTo>
                  <a:cubicBezTo>
                    <a:pt x="0" y="50004"/>
                    <a:pt x="50004" y="0"/>
                    <a:pt x="111688" y="0"/>
                  </a:cubicBezTo>
                  <a:lnTo>
                    <a:pt x="2027405" y="0"/>
                  </a:lnTo>
                  <a:cubicBezTo>
                    <a:pt x="2089089" y="0"/>
                    <a:pt x="2139093" y="50004"/>
                    <a:pt x="2139093" y="111688"/>
                  </a:cubicBezTo>
                  <a:lnTo>
                    <a:pt x="2139093" y="1005191"/>
                  </a:lnTo>
                  <a:cubicBezTo>
                    <a:pt x="2139093" y="1066875"/>
                    <a:pt x="2089089" y="1116879"/>
                    <a:pt x="2027405" y="1116879"/>
                  </a:cubicBezTo>
                  <a:lnTo>
                    <a:pt x="111688" y="1116879"/>
                  </a:lnTo>
                  <a:cubicBezTo>
                    <a:pt x="50004" y="1116879"/>
                    <a:pt x="0" y="1066875"/>
                    <a:pt x="0" y="1005191"/>
                  </a:cubicBezTo>
                  <a:lnTo>
                    <a:pt x="0" y="111688"/>
                  </a:lnTo>
                  <a:close/>
                </a:path>
              </a:pathLst>
            </a:cu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73352" tIns="63192" rIns="73352" bIns="63192" spcCol="1270" anchor="ctr"/>
            <a:lstStyle/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1" lang="ru-RU" sz="1600" b="1" dirty="0" smtClean="0">
                  <a:latin typeface="Arial" pitchFamily="34" charset="0"/>
                  <a:cs typeface="Arial" pitchFamily="34" charset="0"/>
                </a:rPr>
                <a:t>Предложения по улучшению методологии безопасности хвостохранилищ</a:t>
              </a:r>
              <a:endParaRPr lang="uk-UA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595285" y="5094837"/>
              <a:ext cx="2159108" cy="1502514"/>
            </a:xfrm>
            <a:custGeom>
              <a:avLst/>
              <a:gdLst>
                <a:gd name="connsiteX0" fmla="*/ 0 w 2139093"/>
                <a:gd name="connsiteY0" fmla="*/ 111688 h 1116879"/>
                <a:gd name="connsiteX1" fmla="*/ 111688 w 2139093"/>
                <a:gd name="connsiteY1" fmla="*/ 0 h 1116879"/>
                <a:gd name="connsiteX2" fmla="*/ 2027405 w 2139093"/>
                <a:gd name="connsiteY2" fmla="*/ 0 h 1116879"/>
                <a:gd name="connsiteX3" fmla="*/ 2139093 w 2139093"/>
                <a:gd name="connsiteY3" fmla="*/ 111688 h 1116879"/>
                <a:gd name="connsiteX4" fmla="*/ 2139093 w 2139093"/>
                <a:gd name="connsiteY4" fmla="*/ 1005191 h 1116879"/>
                <a:gd name="connsiteX5" fmla="*/ 2027405 w 2139093"/>
                <a:gd name="connsiteY5" fmla="*/ 1116879 h 1116879"/>
                <a:gd name="connsiteX6" fmla="*/ 111688 w 2139093"/>
                <a:gd name="connsiteY6" fmla="*/ 1116879 h 1116879"/>
                <a:gd name="connsiteX7" fmla="*/ 0 w 2139093"/>
                <a:gd name="connsiteY7" fmla="*/ 1005191 h 1116879"/>
                <a:gd name="connsiteX8" fmla="*/ 0 w 2139093"/>
                <a:gd name="connsiteY8" fmla="*/ 111688 h 111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9093" h="1116879">
                  <a:moveTo>
                    <a:pt x="0" y="111688"/>
                  </a:moveTo>
                  <a:cubicBezTo>
                    <a:pt x="0" y="50004"/>
                    <a:pt x="50004" y="0"/>
                    <a:pt x="111688" y="0"/>
                  </a:cubicBezTo>
                  <a:lnTo>
                    <a:pt x="2027405" y="0"/>
                  </a:lnTo>
                  <a:cubicBezTo>
                    <a:pt x="2089089" y="0"/>
                    <a:pt x="2139093" y="50004"/>
                    <a:pt x="2139093" y="111688"/>
                  </a:cubicBezTo>
                  <a:lnTo>
                    <a:pt x="2139093" y="1005191"/>
                  </a:lnTo>
                  <a:cubicBezTo>
                    <a:pt x="2139093" y="1066875"/>
                    <a:pt x="2089089" y="1116879"/>
                    <a:pt x="2027405" y="1116879"/>
                  </a:cubicBezTo>
                  <a:lnTo>
                    <a:pt x="111688" y="1116879"/>
                  </a:lnTo>
                  <a:cubicBezTo>
                    <a:pt x="50004" y="1116879"/>
                    <a:pt x="0" y="1066875"/>
                    <a:pt x="0" y="1005191"/>
                  </a:cubicBezTo>
                  <a:lnTo>
                    <a:pt x="0" y="111688"/>
                  </a:lnTo>
                  <a:close/>
                </a:path>
              </a:pathLst>
            </a:cu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73352" tIns="63192" rIns="73352" bIns="63192" spcCol="1270" anchor="ctr"/>
            <a:lstStyle/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1" lang="ru-RU" sz="1600" b="1" dirty="0" smtClean="0">
                  <a:latin typeface="Arial" pitchFamily="34" charset="0"/>
                  <a:cs typeface="Arial" pitchFamily="34" charset="0"/>
                </a:rPr>
                <a:t>Дорожная карта с Планом действий по реализации Директивы </a:t>
              </a:r>
              <a:r>
                <a:rPr kumimoji="1" lang="en-US" sz="1600" b="1" dirty="0" smtClean="0">
                  <a:latin typeface="Arial" pitchFamily="34" charset="0"/>
                  <a:cs typeface="Arial" pitchFamily="34" charset="0"/>
                </a:rPr>
                <a:t>2006/21/EC </a:t>
              </a:r>
              <a:r>
                <a:rPr kumimoji="1" lang="ru-RU" sz="1400" i="1" dirty="0" smtClean="0">
                  <a:latin typeface="Arial" pitchFamily="34" charset="0"/>
                  <a:cs typeface="Arial" pitchFamily="34" charset="0"/>
                </a:rPr>
                <a:t>с приме-</a:t>
              </a:r>
              <a:r>
                <a:rPr kumimoji="1" lang="ru-RU" sz="1400" i="1" dirty="0" err="1" smtClean="0">
                  <a:latin typeface="Arial" pitchFamily="34" charset="0"/>
                  <a:cs typeface="Arial" pitchFamily="34" charset="0"/>
                </a:rPr>
                <a:t>нением</a:t>
              </a:r>
              <a:r>
                <a:rPr kumimoji="1" lang="ru-RU" sz="1400" i="1" dirty="0" smtClean="0">
                  <a:latin typeface="Arial" pitchFamily="34" charset="0"/>
                  <a:cs typeface="Arial" pitchFamily="34" charset="0"/>
                </a:rPr>
                <a:t> Руководящих принципов ЕЭК ООН</a:t>
              </a:r>
              <a:endParaRPr lang="uk-UA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6214791" y="1412776"/>
              <a:ext cx="2676658" cy="5184576"/>
            </a:xfrm>
            <a:custGeom>
              <a:avLst/>
              <a:gdLst>
                <a:gd name="connsiteX0" fmla="*/ 0 w 2677212"/>
                <a:gd name="connsiteY0" fmla="*/ 267721 h 5184576"/>
                <a:gd name="connsiteX1" fmla="*/ 267721 w 2677212"/>
                <a:gd name="connsiteY1" fmla="*/ 0 h 5184576"/>
                <a:gd name="connsiteX2" fmla="*/ 2409491 w 2677212"/>
                <a:gd name="connsiteY2" fmla="*/ 0 h 5184576"/>
                <a:gd name="connsiteX3" fmla="*/ 2677212 w 2677212"/>
                <a:gd name="connsiteY3" fmla="*/ 267721 h 5184576"/>
                <a:gd name="connsiteX4" fmla="*/ 2677212 w 2677212"/>
                <a:gd name="connsiteY4" fmla="*/ 4916855 h 5184576"/>
                <a:gd name="connsiteX5" fmla="*/ 2409491 w 2677212"/>
                <a:gd name="connsiteY5" fmla="*/ 5184576 h 5184576"/>
                <a:gd name="connsiteX6" fmla="*/ 267721 w 2677212"/>
                <a:gd name="connsiteY6" fmla="*/ 5184576 h 5184576"/>
                <a:gd name="connsiteX7" fmla="*/ 0 w 2677212"/>
                <a:gd name="connsiteY7" fmla="*/ 4916855 h 5184576"/>
                <a:gd name="connsiteX8" fmla="*/ 0 w 2677212"/>
                <a:gd name="connsiteY8" fmla="*/ 267721 h 518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7212" h="5184576">
                  <a:moveTo>
                    <a:pt x="0" y="267721"/>
                  </a:moveTo>
                  <a:cubicBezTo>
                    <a:pt x="0" y="119863"/>
                    <a:pt x="119863" y="0"/>
                    <a:pt x="267721" y="0"/>
                  </a:cubicBezTo>
                  <a:lnTo>
                    <a:pt x="2409491" y="0"/>
                  </a:lnTo>
                  <a:cubicBezTo>
                    <a:pt x="2557349" y="0"/>
                    <a:pt x="2677212" y="119863"/>
                    <a:pt x="2677212" y="267721"/>
                  </a:cubicBezTo>
                  <a:lnTo>
                    <a:pt x="2677212" y="4916855"/>
                  </a:lnTo>
                  <a:cubicBezTo>
                    <a:pt x="2677212" y="5064713"/>
                    <a:pt x="2557349" y="5184576"/>
                    <a:pt x="2409491" y="5184576"/>
                  </a:cubicBezTo>
                  <a:lnTo>
                    <a:pt x="267721" y="5184576"/>
                  </a:lnTo>
                  <a:cubicBezTo>
                    <a:pt x="119863" y="5184576"/>
                    <a:pt x="0" y="5064713"/>
                    <a:pt x="0" y="4916855"/>
                  </a:cubicBezTo>
                  <a:lnTo>
                    <a:pt x="0" y="26772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6200" tIns="76200" rIns="76200" bIns="3705404" spcCol="1270"/>
            <a:lstStyle/>
            <a:p>
              <a:pPr algn="ctr" defTabSz="8890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1" lang="ru-RU" b="1" dirty="0" smtClean="0">
                  <a:latin typeface="Arial" pitchFamily="34" charset="0"/>
                  <a:cs typeface="Arial" pitchFamily="34" charset="0"/>
                </a:rPr>
                <a:t>Предстоящая деятельность</a:t>
              </a:r>
              <a:endParaRPr lang="uk-UA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6496984" y="2077425"/>
              <a:ext cx="2160695" cy="731165"/>
            </a:xfrm>
            <a:custGeom>
              <a:avLst/>
              <a:gdLst>
                <a:gd name="connsiteX0" fmla="*/ 0 w 2139093"/>
                <a:gd name="connsiteY0" fmla="*/ 111688 h 1116879"/>
                <a:gd name="connsiteX1" fmla="*/ 111688 w 2139093"/>
                <a:gd name="connsiteY1" fmla="*/ 0 h 1116879"/>
                <a:gd name="connsiteX2" fmla="*/ 2027405 w 2139093"/>
                <a:gd name="connsiteY2" fmla="*/ 0 h 1116879"/>
                <a:gd name="connsiteX3" fmla="*/ 2139093 w 2139093"/>
                <a:gd name="connsiteY3" fmla="*/ 111688 h 1116879"/>
                <a:gd name="connsiteX4" fmla="*/ 2139093 w 2139093"/>
                <a:gd name="connsiteY4" fmla="*/ 1005191 h 1116879"/>
                <a:gd name="connsiteX5" fmla="*/ 2027405 w 2139093"/>
                <a:gd name="connsiteY5" fmla="*/ 1116879 h 1116879"/>
                <a:gd name="connsiteX6" fmla="*/ 111688 w 2139093"/>
                <a:gd name="connsiteY6" fmla="*/ 1116879 h 1116879"/>
                <a:gd name="connsiteX7" fmla="*/ 0 w 2139093"/>
                <a:gd name="connsiteY7" fmla="*/ 1005191 h 1116879"/>
                <a:gd name="connsiteX8" fmla="*/ 0 w 2139093"/>
                <a:gd name="connsiteY8" fmla="*/ 111688 h 111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9093" h="1116879">
                  <a:moveTo>
                    <a:pt x="0" y="111688"/>
                  </a:moveTo>
                  <a:cubicBezTo>
                    <a:pt x="0" y="50004"/>
                    <a:pt x="50004" y="0"/>
                    <a:pt x="111688" y="0"/>
                  </a:cubicBezTo>
                  <a:lnTo>
                    <a:pt x="2027405" y="0"/>
                  </a:lnTo>
                  <a:cubicBezTo>
                    <a:pt x="2089089" y="0"/>
                    <a:pt x="2139093" y="50004"/>
                    <a:pt x="2139093" y="111688"/>
                  </a:cubicBezTo>
                  <a:lnTo>
                    <a:pt x="2139093" y="1005191"/>
                  </a:lnTo>
                  <a:cubicBezTo>
                    <a:pt x="2139093" y="1066875"/>
                    <a:pt x="2089089" y="1116879"/>
                    <a:pt x="2027405" y="1116879"/>
                  </a:cubicBezTo>
                  <a:lnTo>
                    <a:pt x="111688" y="1116879"/>
                  </a:lnTo>
                  <a:cubicBezTo>
                    <a:pt x="50004" y="1116879"/>
                    <a:pt x="0" y="1066875"/>
                    <a:pt x="0" y="1005191"/>
                  </a:cubicBezTo>
                  <a:lnTo>
                    <a:pt x="0" y="111688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73352" tIns="63192" rIns="73352" bIns="63192" spcCol="1270" anchor="ctr"/>
            <a:lstStyle/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1" lang="ru-RU" sz="1600" b="1" dirty="0" smtClean="0">
                  <a:latin typeface="Arial" pitchFamily="34" charset="0"/>
                  <a:cs typeface="Arial" pitchFamily="34" charset="0"/>
                </a:rPr>
                <a:t>Включение курса в гос. образователь-</a:t>
              </a:r>
              <a:r>
                <a:rPr kumimoji="1" lang="ru-RU" sz="1600" b="1" dirty="0" err="1" smtClean="0">
                  <a:latin typeface="Arial" pitchFamily="34" charset="0"/>
                  <a:cs typeface="Arial" pitchFamily="34" charset="0"/>
                </a:rPr>
                <a:t>ные</a:t>
              </a:r>
              <a:r>
                <a:rPr kumimoji="1" lang="ru-RU" sz="1600" b="1" dirty="0" smtClean="0">
                  <a:latin typeface="Arial" pitchFamily="34" charset="0"/>
                  <a:cs typeface="Arial" pitchFamily="34" charset="0"/>
                </a:rPr>
                <a:t> программы</a:t>
              </a:r>
              <a:endParaRPr lang="uk-UA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483092" y="4128487"/>
              <a:ext cx="2160696" cy="558316"/>
            </a:xfrm>
            <a:custGeom>
              <a:avLst/>
              <a:gdLst>
                <a:gd name="connsiteX0" fmla="*/ 0 w 2139093"/>
                <a:gd name="connsiteY0" fmla="*/ 111688 h 1116879"/>
                <a:gd name="connsiteX1" fmla="*/ 111688 w 2139093"/>
                <a:gd name="connsiteY1" fmla="*/ 0 h 1116879"/>
                <a:gd name="connsiteX2" fmla="*/ 2027405 w 2139093"/>
                <a:gd name="connsiteY2" fmla="*/ 0 h 1116879"/>
                <a:gd name="connsiteX3" fmla="*/ 2139093 w 2139093"/>
                <a:gd name="connsiteY3" fmla="*/ 111688 h 1116879"/>
                <a:gd name="connsiteX4" fmla="*/ 2139093 w 2139093"/>
                <a:gd name="connsiteY4" fmla="*/ 1005191 h 1116879"/>
                <a:gd name="connsiteX5" fmla="*/ 2027405 w 2139093"/>
                <a:gd name="connsiteY5" fmla="*/ 1116879 h 1116879"/>
                <a:gd name="connsiteX6" fmla="*/ 111688 w 2139093"/>
                <a:gd name="connsiteY6" fmla="*/ 1116879 h 1116879"/>
                <a:gd name="connsiteX7" fmla="*/ 0 w 2139093"/>
                <a:gd name="connsiteY7" fmla="*/ 1005191 h 1116879"/>
                <a:gd name="connsiteX8" fmla="*/ 0 w 2139093"/>
                <a:gd name="connsiteY8" fmla="*/ 111688 h 111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9093" h="1116879">
                  <a:moveTo>
                    <a:pt x="0" y="111688"/>
                  </a:moveTo>
                  <a:cubicBezTo>
                    <a:pt x="0" y="50004"/>
                    <a:pt x="50004" y="0"/>
                    <a:pt x="111688" y="0"/>
                  </a:cubicBezTo>
                  <a:lnTo>
                    <a:pt x="2027405" y="0"/>
                  </a:lnTo>
                  <a:cubicBezTo>
                    <a:pt x="2089089" y="0"/>
                    <a:pt x="2139093" y="50004"/>
                    <a:pt x="2139093" y="111688"/>
                  </a:cubicBezTo>
                  <a:lnTo>
                    <a:pt x="2139093" y="1005191"/>
                  </a:lnTo>
                  <a:cubicBezTo>
                    <a:pt x="2139093" y="1066875"/>
                    <a:pt x="2089089" y="1116879"/>
                    <a:pt x="2027405" y="1116879"/>
                  </a:cubicBezTo>
                  <a:lnTo>
                    <a:pt x="111688" y="1116879"/>
                  </a:lnTo>
                  <a:cubicBezTo>
                    <a:pt x="50004" y="1116879"/>
                    <a:pt x="0" y="1066875"/>
                    <a:pt x="0" y="1005191"/>
                  </a:cubicBezTo>
                  <a:lnTo>
                    <a:pt x="0" y="111688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73352" tIns="63192" rIns="73352" bIns="63192" spcCol="1270" anchor="ctr"/>
            <a:lstStyle/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1" lang="ru-RU" sz="1600" b="1" dirty="0" smtClean="0">
                  <a:latin typeface="Arial" pitchFamily="34" charset="0"/>
                  <a:cs typeface="Arial" pitchFamily="34" charset="0"/>
                </a:rPr>
                <a:t>Улучшение методологии </a:t>
              </a:r>
              <a:endParaRPr lang="uk-UA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6475154" y="5846093"/>
              <a:ext cx="2159108" cy="733674"/>
            </a:xfrm>
            <a:custGeom>
              <a:avLst/>
              <a:gdLst>
                <a:gd name="connsiteX0" fmla="*/ 0 w 2139093"/>
                <a:gd name="connsiteY0" fmla="*/ 111688 h 1116879"/>
                <a:gd name="connsiteX1" fmla="*/ 111688 w 2139093"/>
                <a:gd name="connsiteY1" fmla="*/ 0 h 1116879"/>
                <a:gd name="connsiteX2" fmla="*/ 2027405 w 2139093"/>
                <a:gd name="connsiteY2" fmla="*/ 0 h 1116879"/>
                <a:gd name="connsiteX3" fmla="*/ 2139093 w 2139093"/>
                <a:gd name="connsiteY3" fmla="*/ 111688 h 1116879"/>
                <a:gd name="connsiteX4" fmla="*/ 2139093 w 2139093"/>
                <a:gd name="connsiteY4" fmla="*/ 1005191 h 1116879"/>
                <a:gd name="connsiteX5" fmla="*/ 2027405 w 2139093"/>
                <a:gd name="connsiteY5" fmla="*/ 1116879 h 1116879"/>
                <a:gd name="connsiteX6" fmla="*/ 111688 w 2139093"/>
                <a:gd name="connsiteY6" fmla="*/ 1116879 h 1116879"/>
                <a:gd name="connsiteX7" fmla="*/ 0 w 2139093"/>
                <a:gd name="connsiteY7" fmla="*/ 1005191 h 1116879"/>
                <a:gd name="connsiteX8" fmla="*/ 0 w 2139093"/>
                <a:gd name="connsiteY8" fmla="*/ 111688 h 111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9093" h="1116879">
                  <a:moveTo>
                    <a:pt x="0" y="111688"/>
                  </a:moveTo>
                  <a:cubicBezTo>
                    <a:pt x="0" y="50004"/>
                    <a:pt x="50004" y="0"/>
                    <a:pt x="111688" y="0"/>
                  </a:cubicBezTo>
                  <a:lnTo>
                    <a:pt x="2027405" y="0"/>
                  </a:lnTo>
                  <a:cubicBezTo>
                    <a:pt x="2089089" y="0"/>
                    <a:pt x="2139093" y="50004"/>
                    <a:pt x="2139093" y="111688"/>
                  </a:cubicBezTo>
                  <a:lnTo>
                    <a:pt x="2139093" y="1005191"/>
                  </a:lnTo>
                  <a:cubicBezTo>
                    <a:pt x="2139093" y="1066875"/>
                    <a:pt x="2089089" y="1116879"/>
                    <a:pt x="2027405" y="1116879"/>
                  </a:cubicBezTo>
                  <a:lnTo>
                    <a:pt x="111688" y="1116879"/>
                  </a:lnTo>
                  <a:cubicBezTo>
                    <a:pt x="50004" y="1116879"/>
                    <a:pt x="0" y="1066875"/>
                    <a:pt x="0" y="1005191"/>
                  </a:cubicBezTo>
                  <a:lnTo>
                    <a:pt x="0" y="111688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73352" tIns="63192" rIns="73352" bIns="63192" spcCol="1270" anchor="ctr"/>
            <a:lstStyle/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1" lang="ru-RU" sz="1600" b="1" dirty="0" smtClean="0">
                  <a:latin typeface="Arial" pitchFamily="34" charset="0"/>
                  <a:cs typeface="Arial" pitchFamily="34" charset="0"/>
                </a:rPr>
                <a:t>Реализация Плана действий по </a:t>
              </a:r>
              <a:r>
                <a:rPr kumimoji="1" lang="en-US" sz="1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ru-RU" sz="1600" b="1" dirty="0" smtClean="0">
                  <a:latin typeface="Arial" pitchFamily="34" charset="0"/>
                  <a:cs typeface="Arial" pitchFamily="34" charset="0"/>
                </a:rPr>
                <a:t>Директиве </a:t>
              </a:r>
              <a:r>
                <a:rPr kumimoji="1" lang="en-US" sz="1600" b="1" dirty="0" smtClean="0">
                  <a:latin typeface="Arial" pitchFamily="34" charset="0"/>
                  <a:cs typeface="Arial" pitchFamily="34" charset="0"/>
                </a:rPr>
                <a:t>2006/21/EC</a:t>
              </a:r>
              <a:endParaRPr lang="uk-UA" sz="16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9" name="Прямая соединительная линия 18"/>
          <p:cNvCxnSpPr/>
          <p:nvPr/>
        </p:nvCxnSpPr>
        <p:spPr>
          <a:xfrm>
            <a:off x="2733675" y="2636912"/>
            <a:ext cx="758825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699792" y="5572125"/>
            <a:ext cx="757237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651500" y="2276872"/>
            <a:ext cx="728663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659438" y="5301208"/>
            <a:ext cx="720725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651500" y="6093296"/>
            <a:ext cx="728663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Полилиния 23"/>
          <p:cNvSpPr/>
          <p:nvPr/>
        </p:nvSpPr>
        <p:spPr bwMode="auto">
          <a:xfrm>
            <a:off x="6372200" y="4796854"/>
            <a:ext cx="2160588" cy="916705"/>
          </a:xfrm>
          <a:custGeom>
            <a:avLst/>
            <a:gdLst>
              <a:gd name="connsiteX0" fmla="*/ 0 w 2139093"/>
              <a:gd name="connsiteY0" fmla="*/ 111688 h 1116879"/>
              <a:gd name="connsiteX1" fmla="*/ 111688 w 2139093"/>
              <a:gd name="connsiteY1" fmla="*/ 0 h 1116879"/>
              <a:gd name="connsiteX2" fmla="*/ 2027405 w 2139093"/>
              <a:gd name="connsiteY2" fmla="*/ 0 h 1116879"/>
              <a:gd name="connsiteX3" fmla="*/ 2139093 w 2139093"/>
              <a:gd name="connsiteY3" fmla="*/ 111688 h 1116879"/>
              <a:gd name="connsiteX4" fmla="*/ 2139093 w 2139093"/>
              <a:gd name="connsiteY4" fmla="*/ 1005191 h 1116879"/>
              <a:gd name="connsiteX5" fmla="*/ 2027405 w 2139093"/>
              <a:gd name="connsiteY5" fmla="*/ 1116879 h 1116879"/>
              <a:gd name="connsiteX6" fmla="*/ 111688 w 2139093"/>
              <a:gd name="connsiteY6" fmla="*/ 1116879 h 1116879"/>
              <a:gd name="connsiteX7" fmla="*/ 0 w 2139093"/>
              <a:gd name="connsiteY7" fmla="*/ 1005191 h 1116879"/>
              <a:gd name="connsiteX8" fmla="*/ 0 w 2139093"/>
              <a:gd name="connsiteY8" fmla="*/ 111688 h 111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9093" h="1116879">
                <a:moveTo>
                  <a:pt x="0" y="111688"/>
                </a:moveTo>
                <a:cubicBezTo>
                  <a:pt x="0" y="50004"/>
                  <a:pt x="50004" y="0"/>
                  <a:pt x="111688" y="0"/>
                </a:cubicBezTo>
                <a:lnTo>
                  <a:pt x="2027405" y="0"/>
                </a:lnTo>
                <a:cubicBezTo>
                  <a:pt x="2089089" y="0"/>
                  <a:pt x="2139093" y="50004"/>
                  <a:pt x="2139093" y="111688"/>
                </a:cubicBezTo>
                <a:lnTo>
                  <a:pt x="2139093" y="1005191"/>
                </a:lnTo>
                <a:cubicBezTo>
                  <a:pt x="2139093" y="1066875"/>
                  <a:pt x="2089089" y="1116879"/>
                  <a:pt x="2027405" y="1116879"/>
                </a:cubicBezTo>
                <a:lnTo>
                  <a:pt x="111688" y="1116879"/>
                </a:lnTo>
                <a:cubicBezTo>
                  <a:pt x="50004" y="1116879"/>
                  <a:pt x="0" y="1066875"/>
                  <a:pt x="0" y="1005191"/>
                </a:cubicBezTo>
                <a:lnTo>
                  <a:pt x="0" y="111688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63192" rIns="0" bIns="63192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kumimoji="1" lang="ru-RU" sz="1600" b="1" dirty="0" smtClean="0">
                <a:latin typeface="Arial" pitchFamily="34" charset="0"/>
                <a:cs typeface="Arial" pitchFamily="34" charset="0"/>
              </a:rPr>
              <a:t>Создание </a:t>
            </a:r>
            <a:r>
              <a:rPr kumimoji="1" lang="ru-RU" sz="1600" b="1" dirty="0" err="1" smtClean="0">
                <a:latin typeface="Arial" pitchFamily="34" charset="0"/>
                <a:cs typeface="Arial" pitchFamily="34" charset="0"/>
              </a:rPr>
              <a:t>тренингового</a:t>
            </a:r>
            <a:r>
              <a:rPr kumimoji="1" lang="ru-RU" sz="1600" b="1" dirty="0" smtClean="0">
                <a:latin typeface="Arial" pitchFamily="34" charset="0"/>
                <a:cs typeface="Arial" pitchFamily="34" charset="0"/>
              </a:rPr>
              <a:t> центра по вопросам хвостохранилищ</a:t>
            </a:r>
            <a:endParaRPr lang="uk-UA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652120" y="4293096"/>
            <a:ext cx="720725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643537" y="3068960"/>
            <a:ext cx="728663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699792" y="3717032"/>
            <a:ext cx="758825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733055" y="4581128"/>
            <a:ext cx="758825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Полилиния 26"/>
          <p:cNvSpPr/>
          <p:nvPr/>
        </p:nvSpPr>
        <p:spPr bwMode="auto">
          <a:xfrm>
            <a:off x="6380163" y="2708920"/>
            <a:ext cx="2160588" cy="1152152"/>
          </a:xfrm>
          <a:custGeom>
            <a:avLst/>
            <a:gdLst>
              <a:gd name="connsiteX0" fmla="*/ 0 w 2139093"/>
              <a:gd name="connsiteY0" fmla="*/ 111688 h 1116879"/>
              <a:gd name="connsiteX1" fmla="*/ 111688 w 2139093"/>
              <a:gd name="connsiteY1" fmla="*/ 0 h 1116879"/>
              <a:gd name="connsiteX2" fmla="*/ 2027405 w 2139093"/>
              <a:gd name="connsiteY2" fmla="*/ 0 h 1116879"/>
              <a:gd name="connsiteX3" fmla="*/ 2139093 w 2139093"/>
              <a:gd name="connsiteY3" fmla="*/ 111688 h 1116879"/>
              <a:gd name="connsiteX4" fmla="*/ 2139093 w 2139093"/>
              <a:gd name="connsiteY4" fmla="*/ 1005191 h 1116879"/>
              <a:gd name="connsiteX5" fmla="*/ 2027405 w 2139093"/>
              <a:gd name="connsiteY5" fmla="*/ 1116879 h 1116879"/>
              <a:gd name="connsiteX6" fmla="*/ 111688 w 2139093"/>
              <a:gd name="connsiteY6" fmla="*/ 1116879 h 1116879"/>
              <a:gd name="connsiteX7" fmla="*/ 0 w 2139093"/>
              <a:gd name="connsiteY7" fmla="*/ 1005191 h 1116879"/>
              <a:gd name="connsiteX8" fmla="*/ 0 w 2139093"/>
              <a:gd name="connsiteY8" fmla="*/ 111688 h 111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9093" h="1116879">
                <a:moveTo>
                  <a:pt x="0" y="111688"/>
                </a:moveTo>
                <a:cubicBezTo>
                  <a:pt x="0" y="50004"/>
                  <a:pt x="50004" y="0"/>
                  <a:pt x="111688" y="0"/>
                </a:cubicBezTo>
                <a:lnTo>
                  <a:pt x="2027405" y="0"/>
                </a:lnTo>
                <a:cubicBezTo>
                  <a:pt x="2089089" y="0"/>
                  <a:pt x="2139093" y="50004"/>
                  <a:pt x="2139093" y="111688"/>
                </a:cubicBezTo>
                <a:lnTo>
                  <a:pt x="2139093" y="1005191"/>
                </a:lnTo>
                <a:cubicBezTo>
                  <a:pt x="2139093" y="1066875"/>
                  <a:pt x="2089089" y="1116879"/>
                  <a:pt x="2027405" y="1116879"/>
                </a:cubicBezTo>
                <a:lnTo>
                  <a:pt x="111688" y="1116879"/>
                </a:lnTo>
                <a:cubicBezTo>
                  <a:pt x="50004" y="1116879"/>
                  <a:pt x="0" y="1066875"/>
                  <a:pt x="0" y="1005191"/>
                </a:cubicBezTo>
                <a:lnTo>
                  <a:pt x="0" y="111688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3352" tIns="63192" rIns="73352" bIns="63192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Создание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on-line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курса в сотрудничестве с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UNECE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IAC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UNDP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uk-UA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652120" y="3573016"/>
            <a:ext cx="720725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8A2F1-5BC2-42FA-94EE-023C21FE5670}" type="slidenum">
              <a:rPr lang="uk-UA" smtClean="0"/>
              <a:pPr>
                <a:defRPr/>
              </a:pPr>
              <a:t>3</a:t>
            </a:fld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3561154" y="312616"/>
            <a:ext cx="525931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консультативной помощи Федерального министерства охраны окружающей среды, природы и безопасности ядерных реакторов Германии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797152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Цель.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Экспертиза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охраны окружающей среды в странах Центральной и Восточной Европы, Кавказа, Центральной Азии и других стран, соседствующих с Европейским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Союзом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95" y="188640"/>
            <a:ext cx="3021054" cy="427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896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 bwMode="auto">
          <a:xfrm>
            <a:off x="3203575" y="5084763"/>
            <a:ext cx="4464050" cy="1584325"/>
          </a:xfrm>
          <a:prstGeom prst="roundRect">
            <a:avLst>
              <a:gd name="adj" fmla="val 10494"/>
            </a:avLst>
          </a:prstGeom>
          <a:solidFill>
            <a:srgbClr val="CCFFCC">
              <a:alpha val="92000"/>
            </a:srgbClr>
          </a:solidFill>
          <a:ln w="38100">
            <a:solidFill>
              <a:srgbClr val="008A0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defRPr/>
            </a:pPr>
            <a:endParaRPr lang="ru-RU" sz="2000" dirty="0">
              <a:solidFill>
                <a:srgbClr val="FF0000"/>
              </a:solidFill>
            </a:endParaRPr>
          </a:p>
          <a:p>
            <a:pPr indent="12700">
              <a:buFont typeface="Arial" charset="0"/>
              <a:buNone/>
              <a:defRPr/>
            </a:pPr>
            <a:r>
              <a:rPr lang="en-US" sz="2800" dirty="0">
                <a:solidFill>
                  <a:srgbClr val="58B747"/>
                </a:solidFill>
                <a:hlinkClick r:id="rId2"/>
              </a:rPr>
              <a:t>www.tmf-ukraine.org</a:t>
            </a:r>
            <a:endParaRPr lang="en-US" sz="2800" dirty="0">
              <a:solidFill>
                <a:srgbClr val="58B747"/>
              </a:solidFill>
            </a:endParaRP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3BF82AE-D048-4C89-90E9-822CDA23D187}" type="slidenum">
              <a:rPr lang="uk-UA">
                <a:solidFill>
                  <a:srgbClr val="898989"/>
                </a:solidFill>
              </a:rPr>
              <a:pPr/>
              <a:t>30</a:t>
            </a:fld>
            <a:endParaRPr lang="uk-UA">
              <a:solidFill>
                <a:srgbClr val="898989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5" y="471488"/>
            <a:ext cx="6267450" cy="5405437"/>
          </a:xfrm>
          <a:prstGeom prst="rect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0485" name="Скругленный прямоугольник 9"/>
          <p:cNvSpPr>
            <a:spLocks noChangeArrowheads="1"/>
          </p:cNvSpPr>
          <p:nvPr/>
        </p:nvSpPr>
        <p:spPr bwMode="auto">
          <a:xfrm>
            <a:off x="5795963" y="836613"/>
            <a:ext cx="3240087" cy="3024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8B747"/>
              </a:gs>
              <a:gs pos="20000">
                <a:srgbClr val="008A03"/>
              </a:gs>
              <a:gs pos="100000">
                <a:srgbClr val="006D01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indent="12700"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FFFFFF"/>
                </a:solidFill>
                <a:ea typeface="Arial" charset="0"/>
              </a:rPr>
              <a:t>Узнайте больше о методологии безопасности хвостохранилищ и текущих проектах на нашей веб-странице</a:t>
            </a:r>
            <a:endParaRPr lang="uk-UA" sz="2400" dirty="0">
              <a:solidFill>
                <a:schemeClr val="bg1"/>
              </a:solidFill>
              <a:ea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F973AFF-FEDF-415F-8CB9-F6F73C292282}" type="slidenum">
              <a:rPr lang="uk-UA" altLang="en-US">
                <a:solidFill>
                  <a:srgbClr val="898989"/>
                </a:solidFill>
              </a:rPr>
              <a:pPr/>
              <a:t>31</a:t>
            </a:fld>
            <a:endParaRPr lang="uk-UA" altLang="en-US">
              <a:solidFill>
                <a:srgbClr val="89898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2492" y="2204864"/>
            <a:ext cx="4734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863600" y="3717032"/>
            <a:ext cx="7416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1600" b="1" dirty="0"/>
              <a:t>Финансовая поддержка проекта осуществляется Федеральным министерством окружающей среды </a:t>
            </a:r>
            <a:r>
              <a:rPr lang="en-US" sz="1600" b="1" dirty="0"/>
              <a:t>(BMUB) </a:t>
            </a:r>
            <a:r>
              <a:rPr lang="ru-RU" sz="1600" b="1" dirty="0"/>
              <a:t>в рамках Программы консультационной помощи для охраны окружающей среды в странах Центральной и Восточной Европы, Кавказа и Центральной Азии, а также в других странах, расположенных по соседству с Европейским Союзом. </a:t>
            </a:r>
            <a:endParaRPr lang="ru-RU" sz="1600" b="1" dirty="0" smtClean="0"/>
          </a:p>
          <a:p>
            <a:pPr eaLnBrk="0" hangingPunct="0"/>
            <a:endParaRPr lang="ru-RU" sz="1600" b="1" dirty="0" smtClean="0"/>
          </a:p>
          <a:p>
            <a:pPr eaLnBrk="0" hangingPunct="0"/>
            <a:r>
              <a:rPr lang="ru-RU" sz="1600" b="1" dirty="0" smtClean="0"/>
              <a:t>Проект </a:t>
            </a:r>
            <a:r>
              <a:rPr lang="ru-RU" sz="1600" b="1" dirty="0"/>
              <a:t>реализуется при содействии Федерального ведомства по охране природы </a:t>
            </a:r>
            <a:r>
              <a:rPr lang="en-US" sz="1600" b="1" dirty="0"/>
              <a:t>(</a:t>
            </a:r>
            <a:r>
              <a:rPr lang="en-US" sz="1600" b="1" dirty="0" err="1"/>
              <a:t>BfN</a:t>
            </a:r>
            <a:r>
              <a:rPr lang="en-US" sz="1600" b="1" dirty="0"/>
              <a:t>)/ </a:t>
            </a:r>
            <a:r>
              <a:rPr lang="ru-RU" sz="1600" b="1" dirty="0"/>
              <a:t>Федерального ведомства радиационной безопасности </a:t>
            </a:r>
            <a:r>
              <a:rPr lang="en-US" sz="1600" b="1" dirty="0"/>
              <a:t>(</a:t>
            </a:r>
            <a:r>
              <a:rPr lang="en-US" sz="1600" b="1" dirty="0" err="1"/>
              <a:t>BfS</a:t>
            </a:r>
            <a:r>
              <a:rPr lang="en-US" sz="1600" b="1" dirty="0"/>
              <a:t>) </a:t>
            </a:r>
            <a:r>
              <a:rPr lang="ru-RU" sz="1600" b="1" dirty="0"/>
              <a:t>и Федерального ведомства по охране окружающей среды </a:t>
            </a:r>
            <a:r>
              <a:rPr lang="en-US" sz="1600" b="1" dirty="0"/>
              <a:t>(UBA). </a:t>
            </a:r>
            <a:endParaRPr lang="uk-UA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8A2F1-5BC2-42FA-94EE-023C21FE5670}" type="slidenum">
              <a:rPr lang="uk-UA" smtClean="0"/>
              <a:pPr>
                <a:defRPr/>
              </a:pPr>
              <a:t>4</a:t>
            </a:fld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536568" y="857158"/>
            <a:ext cx="813988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Начиная с 2000 года, программа консультационной помощи BMUB (AAP) поддерживала страны Центральной и Восточной Европы, Кавказа, Центральной Азии и других стран, соседствующих с </a:t>
            </a:r>
            <a:r>
              <a:rPr lang="ru-RU" sz="2400" dirty="0" smtClean="0"/>
              <a:t>ЕС, </a:t>
            </a:r>
            <a:r>
              <a:rPr lang="ru-RU" sz="2400" dirty="0"/>
              <a:t>в разработке, которое соответствует европейским экологическим стандартам. </a:t>
            </a:r>
            <a:endParaRPr lang="ru-RU" sz="2400" dirty="0" smtClean="0"/>
          </a:p>
          <a:p>
            <a:r>
              <a:rPr lang="ru-RU" sz="2400" dirty="0" smtClean="0"/>
              <a:t>Обмен </a:t>
            </a:r>
            <a:r>
              <a:rPr lang="ru-RU" sz="2400" dirty="0"/>
              <a:t>и передача ноу-хау направлена на укрепление органов управления окружающей средой, повышение экологических стандартов и подготовку к инвестициям в охрану окружающей среды в целевой </a:t>
            </a:r>
            <a:r>
              <a:rPr lang="ru-RU" sz="2400" dirty="0" smtClean="0"/>
              <a:t>регион. </a:t>
            </a:r>
          </a:p>
          <a:p>
            <a:r>
              <a:rPr lang="en-GB" sz="2400" dirty="0" smtClean="0">
                <a:hlinkClick r:id="rId2"/>
              </a:rPr>
              <a:t>https</a:t>
            </a:r>
            <a:r>
              <a:rPr lang="en-GB" sz="2400" dirty="0">
                <a:hlinkClick r:id="rId2"/>
              </a:rPr>
              <a:t>://</a:t>
            </a:r>
            <a:r>
              <a:rPr lang="en-GB" sz="2400" dirty="0" smtClean="0">
                <a:hlinkClick r:id="rId2"/>
              </a:rPr>
              <a:t>www.umweltbundesamt.de/en/publikationen/advisory-assistance-programme</a:t>
            </a:r>
            <a:r>
              <a:rPr lang="ru-RU" sz="2400" dirty="0" smtClean="0"/>
              <a:t> </a:t>
            </a: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427" y="188640"/>
            <a:ext cx="79442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консультативной помощи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10037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8A2F1-5BC2-42FA-94EE-023C21FE5670}" type="slidenum">
              <a:rPr lang="uk-UA" smtClean="0"/>
              <a:pPr>
                <a:defRPr/>
              </a:pPr>
              <a:t>5</a:t>
            </a:fld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330925"/>
            <a:ext cx="8854801" cy="497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427" y="188640"/>
            <a:ext cx="83162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консультативной </a:t>
            </a:r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помощи. </a:t>
            </a:r>
            <a:b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Объявления о конкурсах на сайте агентства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8651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5875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288" y="1052513"/>
            <a:ext cx="8229600" cy="1944439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Резкий рост объёмов отходов горной промышленности в мире за последние десятилетия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Аварии и инциденты на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хвостохранилищах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Румынии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(2000),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Венгрии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(2010),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Украине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(2008, 2011),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Финляндии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(2012),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Бразилии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(2015),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Казахстане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(2016).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AF953-008D-4BE1-997A-0C1CE7AF0DCF}" type="slidenum">
              <a:rPr lang="uk-UA"/>
              <a:pPr>
                <a:defRPr/>
              </a:pPr>
              <a:t>6</a:t>
            </a:fld>
            <a:endParaRPr lang="uk-UA"/>
          </a:p>
        </p:txBody>
      </p:sp>
      <p:pic>
        <p:nvPicPr>
          <p:cNvPr id="5125" name="Picture 2" descr="https://encrypted-tbn3.gstatic.com/images?q=tbn:ANd9GcStYMYMVpcsEx8MaCYMF388OnS6OsuDtIRlQk4EAJmP5mgvx_Kk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098" y="2891857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9" y="2960640"/>
            <a:ext cx="3467083" cy="212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4"/>
          <p:cNvSpPr txBox="1">
            <a:spLocks noChangeArrowheads="1"/>
          </p:cNvSpPr>
          <p:nvPr/>
        </p:nvSpPr>
        <p:spPr bwMode="auto">
          <a:xfrm>
            <a:off x="611560" y="5334865"/>
            <a:ext cx="32400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dirty="0" smtClean="0"/>
              <a:t>Объёмы отходов горной промышленности в мире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Г</a:t>
            </a:r>
            <a:r>
              <a:rPr lang="en-US" dirty="0" smtClean="0"/>
              <a:t>.</a:t>
            </a:r>
            <a:r>
              <a:rPr lang="ru-RU" dirty="0" smtClean="0"/>
              <a:t>В</a:t>
            </a:r>
            <a:r>
              <a:rPr lang="en-US" dirty="0" smtClean="0"/>
              <a:t>. </a:t>
            </a:r>
            <a:r>
              <a:rPr lang="ru-RU" dirty="0" err="1" smtClean="0"/>
              <a:t>Мадд</a:t>
            </a:r>
            <a:r>
              <a:rPr lang="en-US" dirty="0" smtClean="0"/>
              <a:t>, </a:t>
            </a:r>
            <a:r>
              <a:rPr lang="en-US" dirty="0"/>
              <a:t>2007)</a:t>
            </a:r>
            <a:endParaRPr lang="ru-RU" dirty="0"/>
          </a:p>
        </p:txBody>
      </p:sp>
      <p:sp>
        <p:nvSpPr>
          <p:cNvPr id="5128" name="TextBox 5"/>
          <p:cNvSpPr txBox="1">
            <a:spLocks noChangeArrowheads="1"/>
          </p:cNvSpPr>
          <p:nvPr/>
        </p:nvSpPr>
        <p:spPr bwMode="auto">
          <a:xfrm>
            <a:off x="6905402" y="2960640"/>
            <a:ext cx="191507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dirty="0" err="1" smtClean="0"/>
              <a:t>Хвостохрани</a:t>
            </a:r>
            <a:r>
              <a:rPr lang="ru-RU" dirty="0" smtClean="0"/>
              <a:t>- </a:t>
            </a:r>
            <a:r>
              <a:rPr lang="ru-RU" dirty="0" err="1" smtClean="0"/>
              <a:t>лище</a:t>
            </a:r>
            <a:r>
              <a:rPr lang="ru-RU" dirty="0" smtClean="0"/>
              <a:t> </a:t>
            </a:r>
            <a:r>
              <a:rPr lang="ru-RU" dirty="0" err="1" smtClean="0"/>
              <a:t>Айка</a:t>
            </a:r>
            <a:r>
              <a:rPr lang="en-US" dirty="0" smtClean="0"/>
              <a:t> (</a:t>
            </a:r>
            <a:r>
              <a:rPr lang="ru-RU" dirty="0" smtClean="0"/>
              <a:t>Венгрия</a:t>
            </a:r>
            <a:r>
              <a:rPr lang="en-US" dirty="0" smtClean="0"/>
              <a:t>) </a:t>
            </a:r>
            <a:r>
              <a:rPr lang="ru-RU" dirty="0" smtClean="0"/>
              <a:t>после прорыва дамбы</a:t>
            </a:r>
            <a:r>
              <a:rPr lang="en-US" dirty="0" smtClean="0"/>
              <a:t> (2010)</a:t>
            </a:r>
            <a:endParaRPr lang="ru-RU" dirty="0"/>
          </a:p>
        </p:txBody>
      </p:sp>
      <p:pic>
        <p:nvPicPr>
          <p:cNvPr id="5131" name="Picture 11" descr="http://m.yk-news.kz/sites/default/files/Xk33Kw9RG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098" y="4786810"/>
            <a:ext cx="2706684" cy="15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04248" y="4781145"/>
            <a:ext cx="2160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Река после прорыва дамбы на </a:t>
            </a:r>
            <a:r>
              <a:rPr lang="ru-RU" dirty="0" err="1" smtClean="0"/>
              <a:t>хвостохрани-лище</a:t>
            </a:r>
            <a:r>
              <a:rPr lang="ru-RU" dirty="0" smtClean="0"/>
              <a:t> </a:t>
            </a:r>
            <a:r>
              <a:rPr lang="ru-RU" dirty="0" err="1" smtClean="0"/>
              <a:t>Риддер</a:t>
            </a:r>
            <a:r>
              <a:rPr lang="ru-RU" dirty="0" smtClean="0"/>
              <a:t> в Восточном Казахстане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(2016)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97768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Введение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Аварии на хвостохранилищах в 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в.</a:t>
            </a:r>
            <a:b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Бюллетень 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ICOLD  </a:t>
            </a: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№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121) </a:t>
            </a:r>
            <a:endParaRPr lang="uk-UA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D6FBA-392E-43D1-888E-EB33606FADEA}" type="slidenum">
              <a:rPr lang="uk-UA"/>
              <a:pPr>
                <a:defRPr/>
              </a:pPr>
              <a:t>7</a:t>
            </a:fld>
            <a:endParaRPr lang="uk-UA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40285564"/>
              </p:ext>
            </p:extLst>
          </p:nvPr>
        </p:nvGraphicFramePr>
        <p:xfrm>
          <a:off x="179512" y="1340768"/>
          <a:ext cx="871296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9" name="Прямоугольник 5"/>
          <p:cNvSpPr>
            <a:spLocks noChangeArrowheads="1"/>
          </p:cNvSpPr>
          <p:nvPr/>
        </p:nvSpPr>
        <p:spPr bwMode="auto">
          <a:xfrm>
            <a:off x="755576" y="4513372"/>
            <a:ext cx="792088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eaLnBrk="0" hangingPunct="0">
              <a:buFont typeface="Arial" pitchFamily="34" charset="0"/>
              <a:buChar char="•"/>
            </a:pPr>
            <a:r>
              <a:rPr lang="ru-RU" b="1" dirty="0">
                <a:latin typeface="Arial" pitchFamily="34" charset="0"/>
                <a:cs typeface="Arial" pitchFamily="34" charset="0"/>
              </a:rPr>
              <a:t>Резкое увеличение в середине 1960-х годов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связи с интенсивным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развитием горнодобывающей промышленности и созданием большого количества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хвостохранилищ.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ru-RU" b="1" dirty="0">
                <a:latin typeface="Arial" pitchFamily="34" charset="0"/>
                <a:cs typeface="Arial" pitchFamily="34" charset="0"/>
              </a:rPr>
              <a:t>Сокращение числа инцидентов с 1990-х годов в связи с введением более строгих норм безопасности, сокращением добычи в некоторых странах, внедрением новых технологий устойчивого горнодобывающего производства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084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Введение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b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Экологические последствия аварий </a:t>
            </a:r>
            <a:b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хвостохранилищах</a:t>
            </a:r>
            <a:endParaRPr lang="uk-UA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4294967295"/>
          </p:nvPr>
        </p:nvSpPr>
        <p:spPr>
          <a:xfrm>
            <a:off x="467544" y="1196752"/>
            <a:ext cx="8496944" cy="2016223"/>
          </a:xfrm>
        </p:spPr>
        <p:txBody>
          <a:bodyPr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Поступление тяжелых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металлов и других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загрязни-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телей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реки и просачивание в грунтовые воды.</a:t>
            </a:r>
          </a:p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Закисление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рек.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Рост органических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микрозагрязнителей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Деградация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биоты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19B9D-9977-4F54-BA70-FF11E377BD90}" type="slidenum">
              <a:rPr lang="uk-UA"/>
              <a:pPr>
                <a:defRPr/>
              </a:pPr>
              <a:t>8</a:t>
            </a:fld>
            <a:endParaRPr lang="uk-UA"/>
          </a:p>
        </p:txBody>
      </p:sp>
      <p:pic>
        <p:nvPicPr>
          <p:cNvPr id="7175" name="Picture 7" descr="http://images.newsukraine.com.ua/news/2010/10/8/zhertvami-avarii-v-vengrii-stali-uzhe-shest-chelovek/real/01_zhertvami-avarii-v-vengrii-stali-uzhe-shest-chelov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52924"/>
            <a:ext cx="3240360" cy="209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http://www.irates.am/images/GIT6mq8UmICCg1heMv5lFZ2iQ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8998"/>
            <a:ext cx="3096344" cy="20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://im3.kommersant.ru/Issues.photo/CORP/2014/01/31/KMO_120232_07565_1_t210_2257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07863"/>
            <a:ext cx="3239740" cy="213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8712968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Проект по разработке Методологии безопасности хвостохранилищ</a:t>
            </a:r>
            <a:endParaRPr lang="uk-UA" sz="3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00532112"/>
              </p:ext>
            </p:extLst>
          </p:nvPr>
        </p:nvGraphicFramePr>
        <p:xfrm>
          <a:off x="395536" y="1052513"/>
          <a:ext cx="8352928" cy="561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CD7377A-A2C3-4AFA-A256-C3FFE661691F}" type="slidenum">
              <a:rPr lang="uk-UA">
                <a:solidFill>
                  <a:srgbClr val="898989"/>
                </a:solidFill>
              </a:rPr>
              <a:pPr/>
              <a:t>9</a:t>
            </a:fld>
            <a:endParaRPr lang="uk-UA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udakov_Ljubljan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1216</TotalTime>
  <Words>1446</Words>
  <Application>Microsoft Office PowerPoint</Application>
  <PresentationFormat>Экран (4:3)</PresentationFormat>
  <Paragraphs>253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Rudakov_Ljubljana</vt:lpstr>
      <vt:lpstr>Опыт сотрудничества с Федеральным ведомством Германии по охране окружающей среды в области из безопасности хвостохранилищ (программа консультативной помощи)</vt:lpstr>
      <vt:lpstr>Содержание</vt:lpstr>
      <vt:lpstr>Презентация PowerPoint</vt:lpstr>
      <vt:lpstr>Презентация PowerPoint</vt:lpstr>
      <vt:lpstr>Презентация PowerPoint</vt:lpstr>
      <vt:lpstr>Введение</vt:lpstr>
      <vt:lpstr>Введение. Аварии на хвостохранилищах в XX в.  (Бюллетень ICOLD  №121) </vt:lpstr>
      <vt:lpstr>Введение.  Экологические последствия аварий  на хвостохранилищах</vt:lpstr>
      <vt:lpstr>Проект по разработке Методологии безопасности хвостохранилищ</vt:lpstr>
      <vt:lpstr>Проект по разработке Методологии безопасности хвостохранилищ</vt:lpstr>
      <vt:lpstr>Проект по разработке Методологии безопасности хвостохранилищ. Результаты проекта</vt:lpstr>
      <vt:lpstr>Результаты проекта. Индекс опасности хвостохранилищ (ИОХ)</vt:lpstr>
      <vt:lpstr>Результаты проекта.  Ранжирование 153 хвостохранилищ  в Украине по ИОХРасширенный</vt:lpstr>
      <vt:lpstr>Результаты проекта.  Карта 153 хвостохранилищ в Украине, ранжированных по ИОХРасширенный</vt:lpstr>
      <vt:lpstr>Результаты проекта.  Карта 15 наиболее потенциально опасных хвостохранилищ в Украине</vt:lpstr>
      <vt:lpstr>Результаты проекта.  Контрольный список хвостохранилищ</vt:lpstr>
      <vt:lpstr>Результаты проекта. Оценочная матрица</vt:lpstr>
      <vt:lpstr>Результаты проекта. Каталог мероприятий</vt:lpstr>
      <vt:lpstr>Применение Контрольного списка на хвосто-хранилище в г. Калуш (Западная Украина) </vt:lpstr>
      <vt:lpstr>TMF № 2 in 2014  November  no difference no actions</vt:lpstr>
      <vt:lpstr>Презентация PowerPoint</vt:lpstr>
      <vt:lpstr>Применение Контрольного списка на хвостохранилище в г. Калуш</vt:lpstr>
      <vt:lpstr>Презентация PowerPoint</vt:lpstr>
      <vt:lpstr>Презентация PowerPoint</vt:lpstr>
      <vt:lpstr>Образовательный проект UBA по безопасности хвостохранилищ в Национальном горном университете (Украина) </vt:lpstr>
      <vt:lpstr>Презентация PowerPoint</vt:lpstr>
      <vt:lpstr>Презентация PowerPoint</vt:lpstr>
      <vt:lpstr>Презентация PowerPoint</vt:lpstr>
      <vt:lpstr>Образовательный проект UBA по безопасности хвостохранилищ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Preventing water pollution based on the UNECE Safety Guidelines and Good Practices for Tailings Management Facilities</dc:title>
  <dc:creator>Kohanova</dc:creator>
  <cp:lastModifiedBy>RePack by Diakov</cp:lastModifiedBy>
  <cp:revision>103</cp:revision>
  <cp:lastPrinted>2016-11-14T11:39:40Z</cp:lastPrinted>
  <dcterms:created xsi:type="dcterms:W3CDTF">2016-11-16T08:09:39Z</dcterms:created>
  <dcterms:modified xsi:type="dcterms:W3CDTF">2017-10-05T18:48:57Z</dcterms:modified>
</cp:coreProperties>
</file>