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8" r:id="rId12"/>
    <p:sldId id="269" r:id="rId13"/>
    <p:sldId id="270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5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199B36-D928-4BC8-9866-7D20BB5330DB}" type="doc">
      <dgm:prSet loTypeId="urn:microsoft.com/office/officeart/2008/layout/LinedList" loCatId="list" qsTypeId="urn:microsoft.com/office/officeart/2005/8/quickstyle/simple3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8B956FE5-3179-4133-A333-05F47C8AC67C}">
      <dgm:prSet phldrT="[Текст]" custT="1"/>
      <dgm:spPr/>
      <dgm:t>
        <a:bodyPr/>
        <a:lstStyle/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1" noProof="0" dirty="0">
            <a:latin typeface="Arial" pitchFamily="34" charset="0"/>
            <a:cs typeface="Arial" pitchFamily="34" charset="0"/>
          </a:endParaRPr>
        </a:p>
      </dgm:t>
    </dgm:pt>
    <dgm:pt modelId="{3179C339-0388-403F-9C7A-EC732DBF0BAE}" type="parTrans" cxnId="{38A4F053-540A-4AE1-86C6-E912133F6B51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EF6288A-C172-4C97-AC32-BC84A72B3E70}" type="sibTrans" cxnId="{38A4F053-540A-4AE1-86C6-E912133F6B51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72B8494-A426-4213-A0D8-E1CF662B8AF6}">
      <dgm:prSet/>
      <dgm:spPr/>
      <dgm:t>
        <a:bodyPr/>
        <a:lstStyle/>
        <a:p>
          <a:pPr algn="l"/>
          <a:r>
            <a:rPr lang="uk-UA" b="1" i="0" noProof="0" dirty="0" smtClean="0">
              <a:solidFill>
                <a:schemeClr val="tx2">
                  <a:lumMod val="50000"/>
                </a:schemeClr>
              </a:solidFill>
            </a:rPr>
            <a:t>ПРОЕКТ НА ОРГАНІЗАЦІЮ МОБІЛЬНОСТІ ДЛЯ МОЛОДІ ТА МОЛОДІЖНИХ ПРАЦІВНИКІВ</a:t>
          </a:r>
          <a:r>
            <a:rPr lang="uk-UA" i="0" noProof="0" dirty="0" smtClean="0">
              <a:solidFill>
                <a:schemeClr val="tx2">
                  <a:lumMod val="50000"/>
                </a:schemeClr>
              </a:solidFill>
            </a:rPr>
            <a:t/>
          </a:r>
          <a:br>
            <a:rPr lang="uk-UA" i="0" noProof="0" dirty="0" smtClean="0">
              <a:solidFill>
                <a:schemeClr val="tx2">
                  <a:lumMod val="50000"/>
                </a:schemeClr>
              </a:solidFill>
            </a:rPr>
          </a:br>
          <a:r>
            <a:rPr lang="uk-UA" i="0" noProof="0" dirty="0" smtClean="0">
              <a:solidFill>
                <a:schemeClr val="tx2">
                  <a:lumMod val="50000"/>
                </a:schemeClr>
              </a:solidFill>
            </a:rPr>
            <a:t>Цей напрям підтримує два типи проектів: </a:t>
          </a:r>
        </a:p>
        <a:p>
          <a:pPr algn="l"/>
          <a:r>
            <a:rPr lang="uk-UA" i="0" noProof="0" dirty="0" smtClean="0">
              <a:solidFill>
                <a:schemeClr val="tx2">
                  <a:lumMod val="50000"/>
                </a:schemeClr>
              </a:solidFill>
            </a:rPr>
            <a:t>- проекти мобільності для молодих людей та молодіжних працівників, що охоплюють </a:t>
          </a:r>
          <a:r>
            <a:rPr lang="uk-UA" b="1" i="0" u="sng" noProof="0" dirty="0" smtClean="0">
              <a:solidFill>
                <a:schemeClr val="tx2">
                  <a:lumMod val="50000"/>
                </a:schemeClr>
              </a:solidFill>
            </a:rPr>
            <a:t>обміни молоді</a:t>
          </a:r>
          <a:r>
            <a:rPr lang="uk-UA" i="0" noProof="0" dirty="0" smtClean="0">
              <a:solidFill>
                <a:schemeClr val="tx2">
                  <a:lumMod val="50000"/>
                </a:schemeClr>
              </a:solidFill>
            </a:rPr>
            <a:t>, заходи Європейської волонтерської служби (ЄВС) та/чи молодіжних</a:t>
          </a:r>
          <a:br>
            <a:rPr lang="uk-UA" i="0" noProof="0" dirty="0" smtClean="0">
              <a:solidFill>
                <a:schemeClr val="tx2">
                  <a:lumMod val="50000"/>
                </a:schemeClr>
              </a:solidFill>
            </a:rPr>
          </a:br>
          <a:r>
            <a:rPr lang="uk-UA" i="0" noProof="0" dirty="0" smtClean="0">
              <a:solidFill>
                <a:schemeClr val="tx2">
                  <a:lumMod val="50000"/>
                </a:schemeClr>
              </a:solidFill>
            </a:rPr>
            <a:t>працівників; </a:t>
          </a:r>
        </a:p>
        <a:p>
          <a:pPr algn="l"/>
          <a:r>
            <a:rPr lang="uk-UA" i="0" noProof="0" dirty="0" smtClean="0">
              <a:solidFill>
                <a:schemeClr val="tx2">
                  <a:lumMod val="50000"/>
                </a:schemeClr>
              </a:solidFill>
            </a:rPr>
            <a:t>- проекти мобільності для молодих людей, які зосереджені на заходах </a:t>
          </a:r>
          <a:r>
            <a:rPr lang="uk-UA" b="1" i="0" u="sng" noProof="0" dirty="0" smtClean="0">
              <a:solidFill>
                <a:schemeClr val="tx2">
                  <a:lumMod val="50000"/>
                </a:schemeClr>
              </a:solidFill>
            </a:rPr>
            <a:t>Європейської волонтерської служби</a:t>
          </a:r>
          <a:r>
            <a:rPr lang="uk-UA" i="0" u="sng" noProof="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uk-UA" i="0" noProof="0" dirty="0" smtClean="0">
              <a:solidFill>
                <a:schemeClr val="tx2">
                  <a:lumMod val="50000"/>
                </a:schemeClr>
              </a:solidFill>
            </a:rPr>
            <a:t>для досвідчених ЄВС координуючих організацій.</a:t>
          </a:r>
          <a:endParaRPr lang="uk-UA" noProof="0" dirty="0">
            <a:solidFill>
              <a:schemeClr val="tx2">
                <a:lumMod val="50000"/>
              </a:schemeClr>
            </a:solidFill>
          </a:endParaRPr>
        </a:p>
      </dgm:t>
    </dgm:pt>
    <dgm:pt modelId="{A7EB0BA2-6C05-41AD-B095-468345C3348E}" type="sibTrans" cxnId="{8C9B7A61-0EAF-48AF-AB15-1FD9288E5AA7}">
      <dgm:prSet/>
      <dgm:spPr/>
      <dgm:t>
        <a:bodyPr/>
        <a:lstStyle/>
        <a:p>
          <a:endParaRPr lang="ru-RU"/>
        </a:p>
      </dgm:t>
    </dgm:pt>
    <dgm:pt modelId="{AD601E40-A476-42B9-988B-0201D2C6F60F}" type="parTrans" cxnId="{8C9B7A61-0EAF-48AF-AB15-1FD9288E5AA7}">
      <dgm:prSet/>
      <dgm:spPr/>
      <dgm:t>
        <a:bodyPr/>
        <a:lstStyle/>
        <a:p>
          <a:endParaRPr lang="ru-RU"/>
        </a:p>
      </dgm:t>
    </dgm:pt>
    <dgm:pt modelId="{6ABC37B5-90F7-4869-A0E8-68715767677F}" type="pres">
      <dgm:prSet presAssocID="{78199B36-D928-4BC8-9866-7D20BB5330D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95CF938-E8DF-41DE-B089-4AFA79C1545F}" type="pres">
      <dgm:prSet presAssocID="{8B956FE5-3179-4133-A333-05F47C8AC67C}" presName="thickLine" presStyleLbl="alignNode1" presStyleIdx="0" presStyleCnt="2"/>
      <dgm:spPr/>
      <dgm:t>
        <a:bodyPr/>
        <a:lstStyle/>
        <a:p>
          <a:endParaRPr lang="ru-RU"/>
        </a:p>
      </dgm:t>
    </dgm:pt>
    <dgm:pt modelId="{0B63E711-7EB5-425B-B0F4-267154984DF7}" type="pres">
      <dgm:prSet presAssocID="{8B956FE5-3179-4133-A333-05F47C8AC67C}" presName="horz1" presStyleCnt="0"/>
      <dgm:spPr/>
      <dgm:t>
        <a:bodyPr/>
        <a:lstStyle/>
        <a:p>
          <a:endParaRPr lang="ru-RU"/>
        </a:p>
      </dgm:t>
    </dgm:pt>
    <dgm:pt modelId="{E970EFB5-0D20-4D2B-9197-99F1DADC502E}" type="pres">
      <dgm:prSet presAssocID="{8B956FE5-3179-4133-A333-05F47C8AC67C}" presName="tx1" presStyleLbl="revTx" presStyleIdx="0" presStyleCnt="2" custScaleX="158525" custScaleY="92818" custLinFactNeighborX="132" custLinFactNeighborY="6386"/>
      <dgm:spPr/>
      <dgm:t>
        <a:bodyPr/>
        <a:lstStyle/>
        <a:p>
          <a:endParaRPr lang="ru-RU"/>
        </a:p>
      </dgm:t>
    </dgm:pt>
    <dgm:pt modelId="{667B7351-819F-4C00-8877-D974F9954B0D}" type="pres">
      <dgm:prSet presAssocID="{8B956FE5-3179-4133-A333-05F47C8AC67C}" presName="vert1" presStyleCnt="0"/>
      <dgm:spPr/>
      <dgm:t>
        <a:bodyPr/>
        <a:lstStyle/>
        <a:p>
          <a:endParaRPr lang="ru-RU"/>
        </a:p>
      </dgm:t>
    </dgm:pt>
    <dgm:pt modelId="{D16BB785-CC26-4A9D-90DE-304A505A507E}" type="pres">
      <dgm:prSet presAssocID="{A72B8494-A426-4213-A0D8-E1CF662B8AF6}" presName="thickLine" presStyleLbl="alignNode1" presStyleIdx="1" presStyleCnt="2" custLinFactNeighborX="4065" custLinFactNeighborY="-51320"/>
      <dgm:spPr/>
    </dgm:pt>
    <dgm:pt modelId="{A5955E08-1372-45D2-A1F7-3E6DCC9EE85F}" type="pres">
      <dgm:prSet presAssocID="{A72B8494-A426-4213-A0D8-E1CF662B8AF6}" presName="horz1" presStyleCnt="0"/>
      <dgm:spPr/>
    </dgm:pt>
    <dgm:pt modelId="{E0A03BC5-9586-4DE4-BCEB-A18D92CF8618}" type="pres">
      <dgm:prSet presAssocID="{A72B8494-A426-4213-A0D8-E1CF662B8AF6}" presName="tx1" presStyleLbl="revTx" presStyleIdx="1" presStyleCnt="2" custScaleX="70866" custScaleY="269237" custLinFactY="-35381" custLinFactNeighborX="30925" custLinFactNeighborY="-100000"/>
      <dgm:spPr/>
      <dgm:t>
        <a:bodyPr/>
        <a:lstStyle/>
        <a:p>
          <a:endParaRPr lang="ru-RU"/>
        </a:p>
      </dgm:t>
    </dgm:pt>
    <dgm:pt modelId="{AE1AD6C6-D212-4A23-B4F3-89C04433B4BF}" type="pres">
      <dgm:prSet presAssocID="{A72B8494-A426-4213-A0D8-E1CF662B8AF6}" presName="vert1" presStyleCnt="0"/>
      <dgm:spPr/>
    </dgm:pt>
  </dgm:ptLst>
  <dgm:cxnLst>
    <dgm:cxn modelId="{7A1DC076-7583-40CC-AB38-D9120EA3F877}" type="presOf" srcId="{8B956FE5-3179-4133-A333-05F47C8AC67C}" destId="{E970EFB5-0D20-4D2B-9197-99F1DADC502E}" srcOrd="0" destOrd="0" presId="urn:microsoft.com/office/officeart/2008/layout/LinedList"/>
    <dgm:cxn modelId="{1B224FCD-D1E3-4183-8732-F1199E9670C6}" type="presOf" srcId="{78199B36-D928-4BC8-9866-7D20BB5330DB}" destId="{6ABC37B5-90F7-4869-A0E8-68715767677F}" srcOrd="0" destOrd="0" presId="urn:microsoft.com/office/officeart/2008/layout/LinedList"/>
    <dgm:cxn modelId="{8C9B7A61-0EAF-48AF-AB15-1FD9288E5AA7}" srcId="{78199B36-D928-4BC8-9866-7D20BB5330DB}" destId="{A72B8494-A426-4213-A0D8-E1CF662B8AF6}" srcOrd="1" destOrd="0" parTransId="{AD601E40-A476-42B9-988B-0201D2C6F60F}" sibTransId="{A7EB0BA2-6C05-41AD-B095-468345C3348E}"/>
    <dgm:cxn modelId="{38A4F053-540A-4AE1-86C6-E912133F6B51}" srcId="{78199B36-D928-4BC8-9866-7D20BB5330DB}" destId="{8B956FE5-3179-4133-A333-05F47C8AC67C}" srcOrd="0" destOrd="0" parTransId="{3179C339-0388-403F-9C7A-EC732DBF0BAE}" sibTransId="{0EF6288A-C172-4C97-AC32-BC84A72B3E70}"/>
    <dgm:cxn modelId="{FAA7A74B-F1D7-4A9B-8F30-A6E55B7704FE}" type="presOf" srcId="{A72B8494-A426-4213-A0D8-E1CF662B8AF6}" destId="{E0A03BC5-9586-4DE4-BCEB-A18D92CF8618}" srcOrd="0" destOrd="0" presId="urn:microsoft.com/office/officeart/2008/layout/LinedList"/>
    <dgm:cxn modelId="{52A1D5BE-F93E-4EF5-9597-E2DD8E70F261}" type="presParOf" srcId="{6ABC37B5-90F7-4869-A0E8-68715767677F}" destId="{695CF938-E8DF-41DE-B089-4AFA79C1545F}" srcOrd="0" destOrd="0" presId="urn:microsoft.com/office/officeart/2008/layout/LinedList"/>
    <dgm:cxn modelId="{4CFB3044-9EDA-4199-9668-0E2A611EBA99}" type="presParOf" srcId="{6ABC37B5-90F7-4869-A0E8-68715767677F}" destId="{0B63E711-7EB5-425B-B0F4-267154984DF7}" srcOrd="1" destOrd="0" presId="urn:microsoft.com/office/officeart/2008/layout/LinedList"/>
    <dgm:cxn modelId="{4176374D-4119-4424-99A3-53DD3FFD4DCE}" type="presParOf" srcId="{0B63E711-7EB5-425B-B0F4-267154984DF7}" destId="{E970EFB5-0D20-4D2B-9197-99F1DADC502E}" srcOrd="0" destOrd="0" presId="urn:microsoft.com/office/officeart/2008/layout/LinedList"/>
    <dgm:cxn modelId="{3390057D-D7F5-4AB8-AC28-FAFF73E1CABC}" type="presParOf" srcId="{0B63E711-7EB5-425B-B0F4-267154984DF7}" destId="{667B7351-819F-4C00-8877-D974F9954B0D}" srcOrd="1" destOrd="0" presId="urn:microsoft.com/office/officeart/2008/layout/LinedList"/>
    <dgm:cxn modelId="{E8686827-A6EB-4890-9B84-AF55815EC6DB}" type="presParOf" srcId="{6ABC37B5-90F7-4869-A0E8-68715767677F}" destId="{D16BB785-CC26-4A9D-90DE-304A505A507E}" srcOrd="2" destOrd="0" presId="urn:microsoft.com/office/officeart/2008/layout/LinedList"/>
    <dgm:cxn modelId="{871E8BBB-93FF-435F-A6E1-D4ACB4E40ECD}" type="presParOf" srcId="{6ABC37B5-90F7-4869-A0E8-68715767677F}" destId="{A5955E08-1372-45D2-A1F7-3E6DCC9EE85F}" srcOrd="3" destOrd="0" presId="urn:microsoft.com/office/officeart/2008/layout/LinedList"/>
    <dgm:cxn modelId="{EC68CC3B-FA3C-49E0-8FF3-0C96FA548E37}" type="presParOf" srcId="{A5955E08-1372-45D2-A1F7-3E6DCC9EE85F}" destId="{E0A03BC5-9586-4DE4-BCEB-A18D92CF8618}" srcOrd="0" destOrd="0" presId="urn:microsoft.com/office/officeart/2008/layout/LinedList"/>
    <dgm:cxn modelId="{CD947934-65AC-4F76-AF0D-8AE647F01A7A}" type="presParOf" srcId="{A5955E08-1372-45D2-A1F7-3E6DCC9EE85F}" destId="{AE1AD6C6-D212-4A23-B4F3-89C04433B4B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CF938-E8DF-41DE-B089-4AFA79C1545F}">
      <dsp:nvSpPr>
        <dsp:cNvPr id="0" name=""/>
        <dsp:cNvSpPr/>
      </dsp:nvSpPr>
      <dsp:spPr>
        <a:xfrm>
          <a:off x="0" y="2310"/>
          <a:ext cx="885698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970EFB5-0D20-4D2B-9197-99F1DADC502E}">
      <dsp:nvSpPr>
        <dsp:cNvPr id="0" name=""/>
        <dsp:cNvSpPr/>
      </dsp:nvSpPr>
      <dsp:spPr>
        <a:xfrm>
          <a:off x="7364" y="72083"/>
          <a:ext cx="8843890" cy="1014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1" kern="1200" noProof="0" dirty="0">
            <a:latin typeface="Arial" pitchFamily="34" charset="0"/>
            <a:cs typeface="Arial" pitchFamily="34" charset="0"/>
          </a:endParaRPr>
        </a:p>
      </dsp:txBody>
      <dsp:txXfrm>
        <a:off x="7364" y="72083"/>
        <a:ext cx="8843890" cy="1014131"/>
      </dsp:txXfrm>
    </dsp:sp>
    <dsp:sp modelId="{D16BB785-CC26-4A9D-90DE-304A505A507E}">
      <dsp:nvSpPr>
        <dsp:cNvPr id="0" name=""/>
        <dsp:cNvSpPr/>
      </dsp:nvSpPr>
      <dsp:spPr>
        <a:xfrm>
          <a:off x="0" y="0"/>
          <a:ext cx="885698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0A03BC5-9586-4DE4-BCEB-A18D92CF8618}">
      <dsp:nvSpPr>
        <dsp:cNvPr id="0" name=""/>
        <dsp:cNvSpPr/>
      </dsp:nvSpPr>
      <dsp:spPr>
        <a:xfrm>
          <a:off x="2586523" y="0"/>
          <a:ext cx="6270460" cy="2941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noProof="0" dirty="0" smtClean="0">
              <a:solidFill>
                <a:schemeClr val="tx2">
                  <a:lumMod val="50000"/>
                </a:schemeClr>
              </a:solidFill>
            </a:rPr>
            <a:t>ПРОЕКТ НА ОРГАНІЗАЦІЮ МОБІЛЬНОСТІ ДЛЯ МОЛОДІ ТА МОЛОДІЖНИХ ПРАЦІВНИКІВ</a:t>
          </a:r>
          <a:r>
            <a:rPr lang="uk-UA" sz="1800" i="0" kern="1200" noProof="0" dirty="0" smtClean="0">
              <a:solidFill>
                <a:schemeClr val="tx2">
                  <a:lumMod val="50000"/>
                </a:schemeClr>
              </a:solidFill>
            </a:rPr>
            <a:t/>
          </a:r>
          <a:br>
            <a:rPr lang="uk-UA" sz="1800" i="0" kern="1200" noProof="0" dirty="0" smtClean="0">
              <a:solidFill>
                <a:schemeClr val="tx2">
                  <a:lumMod val="50000"/>
                </a:schemeClr>
              </a:solidFill>
            </a:rPr>
          </a:br>
          <a:r>
            <a:rPr lang="uk-UA" sz="1800" i="0" kern="1200" noProof="0" dirty="0" smtClean="0">
              <a:solidFill>
                <a:schemeClr val="tx2">
                  <a:lumMod val="50000"/>
                </a:schemeClr>
              </a:solidFill>
            </a:rPr>
            <a:t>Цей напрям підтримує два типи проектів: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0" kern="1200" noProof="0" dirty="0" smtClean="0">
              <a:solidFill>
                <a:schemeClr val="tx2">
                  <a:lumMod val="50000"/>
                </a:schemeClr>
              </a:solidFill>
            </a:rPr>
            <a:t>- проекти мобільності для молодих людей та молодіжних працівників, що охоплюють </a:t>
          </a:r>
          <a:r>
            <a:rPr lang="uk-UA" sz="1800" b="1" i="0" u="sng" kern="1200" noProof="0" dirty="0" smtClean="0">
              <a:solidFill>
                <a:schemeClr val="tx2">
                  <a:lumMod val="50000"/>
                </a:schemeClr>
              </a:solidFill>
            </a:rPr>
            <a:t>обміни молоді</a:t>
          </a:r>
          <a:r>
            <a:rPr lang="uk-UA" sz="1800" i="0" kern="1200" noProof="0" dirty="0" smtClean="0">
              <a:solidFill>
                <a:schemeClr val="tx2">
                  <a:lumMod val="50000"/>
                </a:schemeClr>
              </a:solidFill>
            </a:rPr>
            <a:t>, заходи Європейської волонтерської служби (ЄВС) та/чи молодіжних</a:t>
          </a:r>
          <a:br>
            <a:rPr lang="uk-UA" sz="1800" i="0" kern="1200" noProof="0" dirty="0" smtClean="0">
              <a:solidFill>
                <a:schemeClr val="tx2">
                  <a:lumMod val="50000"/>
                </a:schemeClr>
              </a:solidFill>
            </a:rPr>
          </a:br>
          <a:r>
            <a:rPr lang="uk-UA" sz="1800" i="0" kern="1200" noProof="0" dirty="0" smtClean="0">
              <a:solidFill>
                <a:schemeClr val="tx2">
                  <a:lumMod val="50000"/>
                </a:schemeClr>
              </a:solidFill>
            </a:rPr>
            <a:t>працівників;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0" kern="1200" noProof="0" dirty="0" smtClean="0">
              <a:solidFill>
                <a:schemeClr val="tx2">
                  <a:lumMod val="50000"/>
                </a:schemeClr>
              </a:solidFill>
            </a:rPr>
            <a:t>- проекти мобільності для молодих людей, які зосереджені на заходах </a:t>
          </a:r>
          <a:r>
            <a:rPr lang="uk-UA" sz="1800" b="1" i="0" u="sng" kern="1200" noProof="0" dirty="0" smtClean="0">
              <a:solidFill>
                <a:schemeClr val="tx2">
                  <a:lumMod val="50000"/>
                </a:schemeClr>
              </a:solidFill>
            </a:rPr>
            <a:t>Європейської волонтерської служби</a:t>
          </a:r>
          <a:r>
            <a:rPr lang="uk-UA" sz="1800" i="0" u="sng" kern="1200" noProof="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uk-UA" sz="1800" i="0" kern="1200" noProof="0" dirty="0" smtClean="0">
              <a:solidFill>
                <a:schemeClr val="tx2">
                  <a:lumMod val="50000"/>
                </a:schemeClr>
              </a:solidFill>
            </a:rPr>
            <a:t>для досвідчених ЄВС координуючих організацій.</a:t>
          </a:r>
          <a:endParaRPr lang="uk-UA" sz="1800" kern="1200" noProof="0" dirty="0">
            <a:solidFill>
              <a:schemeClr val="tx2">
                <a:lumMod val="50000"/>
              </a:schemeClr>
            </a:solidFill>
          </a:endParaRPr>
        </a:p>
      </dsp:txBody>
      <dsp:txXfrm>
        <a:off x="2586523" y="0"/>
        <a:ext cx="6270460" cy="2941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1A4DE-F357-4E2D-9126-A8F4BD360621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03BDB-4027-4BDA-83DF-D2377B7DB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799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0566C-644F-43A6-93F5-0EDE3C26684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510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0566C-644F-43A6-93F5-0EDE3C26684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510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0566C-644F-43A6-93F5-0EDE3C26684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510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0566C-644F-43A6-93F5-0EDE3C26684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510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0566C-644F-43A6-93F5-0EDE3C26684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510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0566C-644F-43A6-93F5-0EDE3C26684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510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0566C-644F-43A6-93F5-0EDE3C26684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510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0566C-644F-43A6-93F5-0EDE3C26684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510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0566C-644F-43A6-93F5-0EDE3C26684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510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0566C-644F-43A6-93F5-0EDE3C26684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510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0566C-644F-43A6-93F5-0EDE3C26684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510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0566C-644F-43A6-93F5-0EDE3C26684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510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0566C-644F-43A6-93F5-0EDE3C26684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510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0566C-644F-43A6-93F5-0EDE3C26684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510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1457-6CEF-4046-9CE2-79545B979563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364A-CA30-4858-8FAF-6835E4187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13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1457-6CEF-4046-9CE2-79545B979563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364A-CA30-4858-8FAF-6835E4187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841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1457-6CEF-4046-9CE2-79545B979563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364A-CA30-4858-8FAF-6835E4187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688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 anchor="t"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466438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 userDrawn="1"/>
        </p:nvSpPr>
        <p:spPr>
          <a:xfrm>
            <a:off x="7927975" y="188913"/>
            <a:ext cx="1108075" cy="579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6ABC4F4-19A5-43C0-85CB-AE6B80421F1B}" type="slidenum">
              <a:rPr lang="ru-RU"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5"/>
          <p:cNvSpPr txBox="1"/>
          <p:nvPr userDrawn="1"/>
        </p:nvSpPr>
        <p:spPr>
          <a:xfrm>
            <a:off x="7956550" y="6540500"/>
            <a:ext cx="1089025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nmu.org.ua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6984776" cy="864096"/>
          </a:xfrm>
        </p:spPr>
        <p:txBody>
          <a:bodyPr>
            <a:normAutofit/>
          </a:bodyPr>
          <a:lstStyle>
            <a:lvl1pPr algn="l"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35496" y="6525021"/>
            <a:ext cx="3744664" cy="360363"/>
          </a:xfrm>
        </p:spPr>
        <p:txBody>
          <a:bodyPr anchor="ctr">
            <a:noAutofit/>
          </a:bodyPr>
          <a:lstStyle>
            <a:lvl1pPr marL="0" indent="0"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 sz="1200"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1200">
                <a:latin typeface="Arial" pitchFamily="34" charset="0"/>
                <a:cs typeface="Arial" pitchFamily="34" charset="0"/>
              </a:defRPr>
            </a:lvl4pPr>
            <a:lvl5pPr marL="1828800" indent="0">
              <a:buNone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0383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1457-6CEF-4046-9CE2-79545B979563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364A-CA30-4858-8FAF-6835E4187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49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1457-6CEF-4046-9CE2-79545B979563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364A-CA30-4858-8FAF-6835E4187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37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1457-6CEF-4046-9CE2-79545B979563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364A-CA30-4858-8FAF-6835E4187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20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1457-6CEF-4046-9CE2-79545B979563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364A-CA30-4858-8FAF-6835E4187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220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1457-6CEF-4046-9CE2-79545B979563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364A-CA30-4858-8FAF-6835E4187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71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1457-6CEF-4046-9CE2-79545B979563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364A-CA30-4858-8FAF-6835E4187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6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1457-6CEF-4046-9CE2-79545B979563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364A-CA30-4858-8FAF-6835E4187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710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1457-6CEF-4046-9CE2-79545B979563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364A-CA30-4858-8FAF-6835E4187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82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91457-6CEF-4046-9CE2-79545B979563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5364A-CA30-4858-8FAF-6835E4187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60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8.wdp"/><Relationship Id="rId5" Type="http://schemas.openxmlformats.org/officeDocument/2006/relationships/image" Target="../media/image25.jpeg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microsoft.com/office/2007/relationships/hdphoto" Target="../media/hdphoto1.wdp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16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18.jpe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6" y="1609227"/>
            <a:ext cx="9113944" cy="174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6568" y="4077072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Практичний досвід НГУ в реалізації міжнародних проектів у рамках програми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Erasmus +</a:t>
            </a: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, КА1 (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Mobility for youth)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304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0" y="41490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188640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Практичні   поради: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206084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1102152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err="1" smtClean="0">
                <a:solidFill>
                  <a:schemeClr val="tx2">
                    <a:lumMod val="50000"/>
                  </a:schemeClr>
                </a:solidFill>
              </a:rPr>
              <a:t>Гугл-форми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 для </a:t>
            </a:r>
            <a:r>
              <a:rPr lang="uk-UA" sz="2400" b="1" u="sng" dirty="0" smtClean="0">
                <a:solidFill>
                  <a:schemeClr val="tx2">
                    <a:lumMod val="50000"/>
                  </a:schemeClr>
                </a:solidFill>
              </a:rPr>
              <a:t>збору та аналізу інформації 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про майбутніх учасників проекту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222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486" y="940315"/>
            <a:ext cx="4572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Картинки по запросу гугл форм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1" y="2541974"/>
            <a:ext cx="5905500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385" y="2378892"/>
            <a:ext cx="3202615" cy="414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5200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0" y="41490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188640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Практичні   поради: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206084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1102152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Гендерний баланс у групі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266" name="Picture 2" descr="F:\Фото\Palermo_2016_4\IMG_35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24810"/>
            <a:ext cx="7272808" cy="484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4365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0" y="41490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188640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Практичні   поради: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206084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838063"/>
              </p:ext>
            </p:extLst>
          </p:nvPr>
        </p:nvGraphicFramePr>
        <p:xfrm>
          <a:off x="179512" y="2590552"/>
          <a:ext cx="4032448" cy="3855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1809"/>
                <a:gridCol w="2910639"/>
              </a:tblGrid>
              <a:tr h="154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 smtClean="0">
                          <a:effectLst/>
                        </a:rPr>
                        <a:t>Timetable</a:t>
                      </a:r>
                      <a:endParaRPr lang="en-US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Activities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403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DAY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AM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 events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403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Lunch break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PM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 </a:t>
                      </a:r>
                      <a:r>
                        <a:rPr lang="en-US" sz="1100" noProof="0" dirty="0" smtClean="0">
                          <a:effectLst/>
                        </a:rPr>
                        <a:t>events</a:t>
                      </a:r>
                      <a:endParaRPr lang="en-US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403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DAY 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AM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 events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403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Lunch break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PM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 events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403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DAY 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AM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event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4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PM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event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403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DAY 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AM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 events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403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Lunch break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PM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 events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403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DAY 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AM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 events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403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Lunch break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PM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 </a:t>
                      </a:r>
                      <a:r>
                        <a:rPr lang="en-US" sz="1100" noProof="0" dirty="0" smtClean="0">
                          <a:effectLst/>
                        </a:rPr>
                        <a:t>events</a:t>
                      </a:r>
                      <a:endParaRPr lang="en-US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1152744"/>
            <a:ext cx="4932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Рівномірний розподіл відповідальності </a:t>
            </a:r>
            <a:r>
              <a:rPr lang="uk-UA" sz="2400" b="1" u="sng" dirty="0" smtClean="0">
                <a:solidFill>
                  <a:schemeClr val="tx2">
                    <a:lumMod val="50000"/>
                  </a:schemeClr>
                </a:solidFill>
              </a:rPr>
              <a:t>за програму заходів 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між усіма членами команди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290" name="Picture 2" descr="F:\Фото\Palermo_2016_3\IMG_34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6220"/>
            <a:ext cx="3707904" cy="247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F:\Фото\Palermo_2016_1\IMG_33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838490" cy="255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6035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0" y="41490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188640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Практичні   поради: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206084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438" y="1139628"/>
            <a:ext cx="4932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Групи у </a:t>
            </a:r>
            <a:r>
              <a:rPr lang="uk-UA" sz="2400" dirty="0" err="1" smtClean="0">
                <a:solidFill>
                  <a:schemeClr val="tx2">
                    <a:lumMod val="50000"/>
                  </a:schemeClr>
                </a:solidFill>
              </a:rPr>
              <a:t>Viber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 для </a:t>
            </a:r>
            <a:r>
              <a:rPr lang="uk-UA" sz="2400" b="1" u="sng" dirty="0" smtClean="0">
                <a:solidFill>
                  <a:schemeClr val="tx2">
                    <a:lumMod val="50000"/>
                  </a:schemeClr>
                </a:solidFill>
              </a:rPr>
              <a:t>миттєвого обміну інформацією 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з усіма учасниками команди</a:t>
            </a:r>
            <a:endParaRPr lang="uk-UA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314" name="Picture 2" descr="F:\Фото\Palermo_2016_1\IMG_33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886" y="1052735"/>
            <a:ext cx="3530086" cy="529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5" descr="Картинки по запросу группа в вайбер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7" descr="Картинки по запросу группа в вайбер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9" y="2541553"/>
            <a:ext cx="1976869" cy="3584386"/>
          </a:xfrm>
          <a:prstGeom prst="rect">
            <a:avLst/>
          </a:prstGeom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256" y="4010626"/>
            <a:ext cx="2888721" cy="233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10" descr="Картинки по запросу группа в вайбер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2583419"/>
            <a:ext cx="2218233" cy="111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4223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0" y="41490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188640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Практичні   поради: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206084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438" y="1139628"/>
            <a:ext cx="4374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Сфотографувати </a:t>
            </a:r>
            <a:r>
              <a:rPr lang="uk-UA" sz="2400" b="1" u="sng" dirty="0" smtClean="0">
                <a:solidFill>
                  <a:schemeClr val="tx2">
                    <a:lumMod val="50000"/>
                  </a:schemeClr>
                </a:solidFill>
              </a:rPr>
              <a:t>паспорт + візу + страховку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 та надіслати собі на електронну пошту</a:t>
            </a:r>
          </a:p>
        </p:txBody>
      </p:sp>
      <p:sp>
        <p:nvSpPr>
          <p:cNvPr id="2" name="AutoShape 5" descr="Картинки по запросу группа в вайбер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7" descr="Картинки по запросу группа в вайбер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8" name="Picture 2" descr="F:\Фото\Palermo_2016_3\IMG_34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93875"/>
            <a:ext cx="4362661" cy="290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Картинки по запросу закордонний паспор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1" y="2430180"/>
            <a:ext cx="3937283" cy="212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Картинки по запросу insurance pol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947879"/>
            <a:ext cx="1899181" cy="126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F:\Фото\Palermo_2016_4\IMG_35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418" y="4452153"/>
            <a:ext cx="3131840" cy="208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11" descr="Картинки по запросу віза шенген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31919"/>
            <a:ext cx="2519065" cy="188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3793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0" y="41490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188640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Практичні   поради: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206084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6034" y="985952"/>
            <a:ext cx="40302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Рівномірний розподіл відповідальності за </a:t>
            </a:r>
            <a:r>
              <a:rPr lang="uk-UA" sz="2400" b="1" u="sng" dirty="0" smtClean="0">
                <a:solidFill>
                  <a:schemeClr val="tx2">
                    <a:lumMod val="50000"/>
                  </a:schemeClr>
                </a:solidFill>
              </a:rPr>
              <a:t>поширення результатів проекту 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між усіма членами команди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1330044"/>
            <a:ext cx="4932041" cy="4216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24944"/>
            <a:ext cx="3922787" cy="863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18" y="4841630"/>
            <a:ext cx="3856358" cy="169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43020"/>
            <a:ext cx="3922787" cy="109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3970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08" y="953294"/>
            <a:ext cx="529590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8928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27154204"/>
              </p:ext>
            </p:extLst>
          </p:nvPr>
        </p:nvGraphicFramePr>
        <p:xfrm>
          <a:off x="179512" y="2492896"/>
          <a:ext cx="8856984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65" y="1853972"/>
            <a:ext cx="2231052" cy="78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4" y="2637496"/>
            <a:ext cx="2460394" cy="6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4" y="3501008"/>
            <a:ext cx="2613084" cy="332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9" y="908720"/>
            <a:ext cx="9033789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5301208"/>
            <a:ext cx="63020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dirty="0" smtClean="0"/>
              <a:t>      </a:t>
            </a:r>
            <a:r>
              <a:rPr lang="uk-UA" sz="1300" dirty="0" smtClean="0">
                <a:solidFill>
                  <a:schemeClr val="tx2">
                    <a:lumMod val="50000"/>
                  </a:schemeClr>
                </a:solidFill>
              </a:rPr>
              <a:t>Приймаючи до уваги критичний контекст в Європі та пам’ятаючи про те, що молодіжна робота, неформальна освіта та </a:t>
            </a:r>
            <a:r>
              <a:rPr lang="uk-UA" sz="1300" dirty="0" err="1" smtClean="0">
                <a:solidFill>
                  <a:schemeClr val="tx2">
                    <a:lumMod val="50000"/>
                  </a:schemeClr>
                </a:solidFill>
              </a:rPr>
              <a:t>волонтерство</a:t>
            </a:r>
            <a:r>
              <a:rPr lang="uk-UA" sz="1300" dirty="0" smtClean="0">
                <a:solidFill>
                  <a:schemeClr val="tx2">
                    <a:lumMod val="50000"/>
                  </a:schemeClr>
                </a:solidFill>
              </a:rPr>
              <a:t> може зробити значний внесок до потреб </a:t>
            </a:r>
            <a:r>
              <a:rPr lang="uk-UA" sz="1300" b="1" u="sng" dirty="0" smtClean="0">
                <a:solidFill>
                  <a:schemeClr val="tx2">
                    <a:lumMod val="50000"/>
                  </a:schemeClr>
                </a:solidFill>
              </a:rPr>
              <a:t>біженців</a:t>
            </a:r>
            <a:r>
              <a:rPr lang="uk-UA" sz="1300" dirty="0" smtClean="0">
                <a:solidFill>
                  <a:schemeClr val="tx2">
                    <a:lumMod val="50000"/>
                  </a:schemeClr>
                </a:solidFill>
              </a:rPr>
              <a:t>, тих, хто шукає притулок, та </a:t>
            </a:r>
            <a:r>
              <a:rPr lang="uk-UA" sz="1300" b="1" u="sng" dirty="0" smtClean="0">
                <a:solidFill>
                  <a:schemeClr val="tx2">
                    <a:lumMod val="50000"/>
                  </a:schemeClr>
                </a:solidFill>
              </a:rPr>
              <a:t>мігрантів</a:t>
            </a:r>
            <a:r>
              <a:rPr lang="uk-UA" sz="1300" dirty="0" smtClean="0">
                <a:solidFill>
                  <a:schemeClr val="tx2">
                    <a:lumMod val="50000"/>
                  </a:schemeClr>
                </a:solidFill>
              </a:rPr>
              <a:t> та/чи підвищити обізнаність про ці проблеми серед місцевої спільноти – з особливою увагою на підтримку проектів мобільності молоді, що включають або зосереджуються на проблемах </a:t>
            </a:r>
            <a:r>
              <a:rPr lang="uk-UA" sz="1300" b="1" u="sng" dirty="0" smtClean="0">
                <a:solidFill>
                  <a:schemeClr val="tx2">
                    <a:lumMod val="50000"/>
                  </a:schemeClr>
                </a:solidFill>
              </a:rPr>
              <a:t>біженців/ безпритульних і мігрантів</a:t>
            </a:r>
            <a:r>
              <a:rPr lang="uk-UA" sz="13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uk-UA" sz="13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847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231" y="1844824"/>
            <a:ext cx="2828881" cy="91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10" y="1874560"/>
            <a:ext cx="2231052" cy="78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9" y="2608926"/>
            <a:ext cx="2460394" cy="6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4" y="3501008"/>
            <a:ext cx="2613084" cy="332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9" y="908720"/>
            <a:ext cx="9033789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09584" y="2340710"/>
            <a:ext cx="641609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</a:t>
            </a:r>
            <a:r>
              <a:rPr lang="uk-UA" sz="1600" dirty="0" smtClean="0">
                <a:solidFill>
                  <a:schemeClr val="tx2">
                    <a:lumMod val="50000"/>
                  </a:schemeClr>
                </a:solidFill>
              </a:rPr>
              <a:t>Протягом молодіжного обміну учасники за підтримки керівників груп із задоволенням проваджують </a:t>
            </a:r>
            <a:r>
              <a:rPr lang="uk-UA" sz="1600" b="1" u="sng" dirty="0" smtClean="0">
                <a:solidFill>
                  <a:schemeClr val="tx2">
                    <a:lumMod val="50000"/>
                  </a:schemeClr>
                </a:solidFill>
              </a:rPr>
              <a:t>програму заходів </a:t>
            </a:r>
            <a:r>
              <a:rPr lang="uk-UA" sz="1600" dirty="0" smtClean="0">
                <a:solidFill>
                  <a:schemeClr val="tx2">
                    <a:lumMod val="50000"/>
                  </a:schemeClr>
                </a:solidFill>
              </a:rPr>
              <a:t>(семінари, вправи, дебати, рольові ігри, моделювання, заходи на свіжому повітрі і т. д), підготовлену ними перед початком мобільності. </a:t>
            </a:r>
          </a:p>
          <a:p>
            <a:pPr indent="457200"/>
            <a:r>
              <a:rPr lang="uk-UA" sz="1600" dirty="0" smtClean="0">
                <a:solidFill>
                  <a:schemeClr val="tx2">
                    <a:lumMod val="50000"/>
                  </a:schemeClr>
                </a:solidFill>
              </a:rPr>
              <a:t>Також цей проект дозволяє молодим людям розвивати компетентності, відкривати нові культури, звички та стилі життя, в основному </a:t>
            </a:r>
            <a:r>
              <a:rPr lang="uk-UA" sz="1600" b="1" u="sng" dirty="0" smtClean="0">
                <a:solidFill>
                  <a:schemeClr val="tx2">
                    <a:lumMod val="50000"/>
                  </a:schemeClr>
                </a:solidFill>
              </a:rPr>
              <a:t>за рахунок взаємного навчання</a:t>
            </a:r>
            <a:r>
              <a:rPr lang="uk-UA" sz="1600" dirty="0" smtClean="0">
                <a:solidFill>
                  <a:schemeClr val="tx2">
                    <a:lumMod val="50000"/>
                  </a:schemeClr>
                </a:solidFill>
              </a:rPr>
              <a:t>; зміцнення таких цінностей, як </a:t>
            </a:r>
            <a:r>
              <a:rPr lang="uk-UA" sz="1600" b="1" u="sng" dirty="0" smtClean="0">
                <a:solidFill>
                  <a:schemeClr val="tx2">
                    <a:lumMod val="50000"/>
                  </a:schemeClr>
                </a:solidFill>
              </a:rPr>
              <a:t>солідарність, демократія, дружність </a:t>
            </a:r>
            <a:r>
              <a:rPr lang="uk-UA" sz="1600" dirty="0" smtClean="0">
                <a:solidFill>
                  <a:schemeClr val="tx2">
                    <a:lumMod val="50000"/>
                  </a:schemeClr>
                </a:solidFill>
              </a:rPr>
              <a:t>і т. д. </a:t>
            </a:r>
          </a:p>
          <a:p>
            <a:pPr indent="457200"/>
            <a:r>
              <a:rPr lang="uk-UA" sz="1600" dirty="0" smtClean="0">
                <a:solidFill>
                  <a:schemeClr val="tx2">
                    <a:lumMod val="50000"/>
                  </a:schemeClr>
                </a:solidFill>
              </a:rPr>
              <a:t>Навчальний процес обміну молодими людьми працює за методами </a:t>
            </a:r>
            <a:r>
              <a:rPr lang="uk-UA" sz="1600" b="1" u="sng" dirty="0" smtClean="0">
                <a:solidFill>
                  <a:schemeClr val="tx2">
                    <a:lumMod val="50000"/>
                  </a:schemeClr>
                </a:solidFill>
              </a:rPr>
              <a:t>неформальної освіти</a:t>
            </a:r>
            <a:r>
              <a:rPr lang="uk-UA" sz="16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indent="457200"/>
            <a:r>
              <a:rPr lang="uk-UA" sz="1600" dirty="0" smtClean="0">
                <a:solidFill>
                  <a:schemeClr val="tx2">
                    <a:lumMod val="50000"/>
                  </a:schemeClr>
                </a:solidFill>
              </a:rPr>
              <a:t> Молодіжний обмін також може бути хорошим місцем для обговорення та вивчення питань </a:t>
            </a:r>
            <a:r>
              <a:rPr lang="uk-UA" sz="1600" b="1" u="sng" dirty="0" smtClean="0">
                <a:solidFill>
                  <a:schemeClr val="tx2">
                    <a:lumMod val="50000"/>
                  </a:schemeClr>
                </a:solidFill>
              </a:rPr>
              <a:t>соціального включення і різноманітності</a:t>
            </a:r>
            <a:r>
              <a:rPr lang="uk-UA" sz="1600" u="sng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uk-UA" sz="1600" dirty="0" smtClean="0">
                <a:solidFill>
                  <a:schemeClr val="tx2">
                    <a:lumMod val="50000"/>
                  </a:schemeClr>
                </a:solidFill>
              </a:rPr>
              <a:t> Проект оснований на міжнаціональній взаємодії двох чи більше організацій, що беруть участь із різних країн у межах             та поза ЄС.</a:t>
            </a:r>
            <a:r>
              <a:rPr lang="uk-UA" sz="1500" dirty="0" smtClean="0"/>
              <a:t/>
            </a:r>
            <a:br>
              <a:rPr lang="uk-UA" sz="1500" dirty="0" smtClean="0"/>
            </a:b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677961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9" y="908720"/>
            <a:ext cx="9033789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547007"/>
              </p:ext>
            </p:extLst>
          </p:nvPr>
        </p:nvGraphicFramePr>
        <p:xfrm>
          <a:off x="40079" y="2708920"/>
          <a:ext cx="9033789" cy="3882582"/>
        </p:xfrm>
        <a:graphic>
          <a:graphicData uri="http://schemas.openxmlformats.org/drawingml/2006/table">
            <a:tbl>
              <a:tblPr firstRow="1" firstCol="1" bandRow="1"/>
              <a:tblGrid>
                <a:gridCol w="2715370"/>
                <a:gridCol w="6318419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Організації, що беруть участь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- некомерційна організація, асоціація, неурядова організація; 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- європейська молодіжна неурядова організація;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- соціальне підприємство; 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- державний орган регіонального чи національного рівня і т.д.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Хто може подати заявку?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Будь-яка організація</a:t>
                      </a:r>
                      <a:r>
                        <a:rPr lang="uk-UA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, що бере участь чи група з країни-члена програми може бути заявником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Кількість і типи організацій, що можуть взяти участь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Мобільність має бути транснаціональною та включати щонайменше </a:t>
                      </a:r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                            </a:t>
                      </a:r>
                      <a:r>
                        <a:rPr lang="uk-UA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uk-UA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організації </a:t>
                      </a:r>
                      <a:r>
                        <a:rPr lang="uk-UA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(відряджуюча та приймаюча) з різних країн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Тривалість проекту 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Від </a:t>
                      </a:r>
                      <a:r>
                        <a:rPr lang="uk-UA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 до 24 місяців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Тривалість процесу діяльності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Від </a:t>
                      </a:r>
                      <a:r>
                        <a:rPr lang="uk-UA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5 до 21 днів </a:t>
                      </a:r>
                      <a:r>
                        <a:rPr lang="uk-UA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за виключенням проїзду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Місце проведення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Діяльність повинна проходити в країні однієї з організацій, що беруть участь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Учасники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Молоді люди віком від </a:t>
                      </a:r>
                      <a:r>
                        <a:rPr lang="uk-UA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13 до </a:t>
                      </a:r>
                      <a:r>
                        <a:rPr lang="uk-UA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30</a:t>
                      </a:r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, </a:t>
                      </a:r>
                      <a:r>
                        <a:rPr lang="uk-UA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які проживають в країнах відряджуючої та приймаючої організацій. Керівники груп обміну молоді повинні бути віком </a:t>
                      </a:r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        </a:t>
                      </a:r>
                      <a:r>
                        <a:rPr lang="uk-UA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не </a:t>
                      </a:r>
                      <a:r>
                        <a:rPr lang="uk-UA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менше 18 років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Кількість учасників та склад національних груп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Від </a:t>
                      </a:r>
                      <a:r>
                        <a:rPr lang="uk-UA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16 до 60 учасників </a:t>
                      </a:r>
                      <a:r>
                        <a:rPr lang="uk-UA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(керівники груп не включені). Кожна група повинна мати хоча б одного керівника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7504" y="2166115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Мінімальні технічні критерії для проекту молодіжної мобільності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298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8" y="980728"/>
            <a:ext cx="2231052" cy="78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8" y="1628800"/>
            <a:ext cx="2460394" cy="6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magine 1" descr="C:\Users\Jelena\Google Drive\e-arch\2. Projects\2016\CALL 02 02 2016, KA1, Youth mobility MOSAIC\LOGO\3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688" y="1039873"/>
            <a:ext cx="3213523" cy="12751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266728" y="439472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47664" y="2780927"/>
            <a:ext cx="6370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МОЗАЇКА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: Мультикультуралізм - підсумки соціального визнання, інтеграції та культури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" 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45363" y="1039502"/>
            <a:ext cx="2609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#</a:t>
            </a:r>
            <a:r>
              <a:rPr lang="en-GB" dirty="0" err="1" smtClean="0"/>
              <a:t>Multuculturalism</a:t>
            </a:r>
            <a:r>
              <a:rPr lang="uk-UA" dirty="0"/>
              <a:t>,</a:t>
            </a:r>
            <a:r>
              <a:rPr lang="en-GB" dirty="0" smtClean="0"/>
              <a:t>  </a:t>
            </a:r>
            <a:r>
              <a:rPr lang="en-GB" dirty="0"/>
              <a:t>#</a:t>
            </a:r>
            <a:r>
              <a:rPr lang="en-GB" dirty="0" smtClean="0"/>
              <a:t>Architecture</a:t>
            </a:r>
            <a:r>
              <a:rPr lang="uk-UA" dirty="0" smtClean="0"/>
              <a:t>,</a:t>
            </a:r>
            <a:r>
              <a:rPr lang="en-GB" dirty="0" smtClean="0"/>
              <a:t>  </a:t>
            </a:r>
            <a:r>
              <a:rPr lang="en-GB" dirty="0"/>
              <a:t>#</a:t>
            </a:r>
            <a:r>
              <a:rPr lang="en-GB" dirty="0" err="1" smtClean="0"/>
              <a:t>Youthexchanges</a:t>
            </a:r>
            <a:r>
              <a:rPr lang="uk-UA" dirty="0" smtClean="0"/>
              <a:t> </a:t>
            </a:r>
            <a:r>
              <a:rPr lang="en-GB" dirty="0" smtClean="0"/>
              <a:t>, </a:t>
            </a:r>
            <a:r>
              <a:rPr lang="en-GB" dirty="0"/>
              <a:t>#people, #public </a:t>
            </a:r>
            <a:r>
              <a:rPr lang="en-GB" dirty="0" smtClean="0"/>
              <a:t>spaces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9462" y="5157192"/>
            <a:ext cx="8815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>
                <a:solidFill>
                  <a:schemeClr val="tx2">
                    <a:lumMod val="50000"/>
                  </a:schemeClr>
                </a:solidFill>
              </a:rPr>
              <a:t>“Differences are not intended to separate, to alienate. We are different precisely in order to realise our need of one another.”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/>
            <a:r>
              <a:rPr lang="en-GB" i="1" dirty="0" err="1" smtClean="0">
                <a:solidFill>
                  <a:schemeClr val="tx2">
                    <a:lumMod val="50000"/>
                  </a:schemeClr>
                </a:solidFill>
              </a:rPr>
              <a:t>Desmon</a:t>
            </a:r>
            <a:r>
              <a:rPr lang="en-GB" i="1" dirty="0" smtClean="0">
                <a:solidFill>
                  <a:schemeClr val="tx2">
                    <a:lumMod val="50000"/>
                  </a:schemeClr>
                </a:solidFill>
              </a:rPr>
              <a:t> Tutu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12947" y="2411595"/>
            <a:ext cx="380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6-12 жовтня </a:t>
            </a:r>
            <a:r>
              <a:rPr lang="ru-RU" dirty="0" smtClean="0"/>
              <a:t>2016</a:t>
            </a:r>
            <a:r>
              <a:rPr lang="pl-PL" dirty="0" smtClean="0"/>
              <a:t>, </a:t>
            </a:r>
            <a:r>
              <a:rPr lang="uk-UA" dirty="0" smtClean="0"/>
              <a:t>Палермо </a:t>
            </a:r>
            <a:r>
              <a:rPr lang="pl-PL" dirty="0" smtClean="0"/>
              <a:t>(</a:t>
            </a:r>
            <a:r>
              <a:rPr lang="uk-UA" dirty="0" smtClean="0"/>
              <a:t>Італія</a:t>
            </a:r>
            <a:r>
              <a:rPr lang="pl-PL" dirty="0" smtClean="0"/>
              <a:t>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450" y="3794556"/>
            <a:ext cx="89347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октябре 2016 года г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руппа из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24 молодых людей из Италии , Литвы и Украины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ровела неделю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 одном из самых многокультурных городов Европы - Палермо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чтобы найти положительные примеры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мультикультурализма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используя архитектуру как инструмент для развития знаний и навыков.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8351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0" y="41490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95736" y="159877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#</a:t>
            </a:r>
            <a:r>
              <a:rPr lang="en-GB" dirty="0" err="1" smtClean="0"/>
              <a:t>Multuculturalism</a:t>
            </a:r>
            <a:r>
              <a:rPr lang="uk-UA" dirty="0"/>
              <a:t>,</a:t>
            </a:r>
            <a:r>
              <a:rPr lang="en-GB" dirty="0" smtClean="0"/>
              <a:t>  </a:t>
            </a:r>
            <a:r>
              <a:rPr lang="en-GB" dirty="0"/>
              <a:t>#</a:t>
            </a:r>
            <a:r>
              <a:rPr lang="en-GB" dirty="0" smtClean="0"/>
              <a:t>Architecture</a:t>
            </a:r>
            <a:r>
              <a:rPr lang="uk-UA" dirty="0" smtClean="0"/>
              <a:t>,</a:t>
            </a:r>
            <a:r>
              <a:rPr lang="en-GB" dirty="0" smtClean="0"/>
              <a:t>  </a:t>
            </a:r>
            <a:r>
              <a:rPr lang="en-GB" dirty="0"/>
              <a:t>#</a:t>
            </a:r>
            <a:r>
              <a:rPr lang="en-GB" dirty="0" err="1" smtClean="0"/>
              <a:t>Youthexchanges</a:t>
            </a:r>
            <a:r>
              <a:rPr lang="uk-UA" dirty="0" smtClean="0"/>
              <a:t> </a:t>
            </a:r>
            <a:r>
              <a:rPr lang="en-GB" dirty="0" smtClean="0"/>
              <a:t>, </a:t>
            </a:r>
            <a:r>
              <a:rPr lang="en-GB" dirty="0"/>
              <a:t>#people, #public </a:t>
            </a:r>
            <a:r>
              <a:rPr lang="en-GB" dirty="0" smtClean="0"/>
              <a:t>spaces</a:t>
            </a:r>
            <a:endParaRPr lang="ru-RU" dirty="0"/>
          </a:p>
        </p:txBody>
      </p:sp>
      <p:pic>
        <p:nvPicPr>
          <p:cNvPr id="5122" name="Picture 2" descr="F:\Фото\Palermo_2016_1\IMG_33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0372"/>
            <a:ext cx="6394266" cy="426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" descr="C:\Users\Jelena\Google Drive\e-arch\2. Projects\2016\CALL 02 02 2016, KA1, Youth mobility MOSAIC\LOGO\3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8" y="57368"/>
            <a:ext cx="1983390" cy="85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6516216" y="1512228"/>
            <a:ext cx="24847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chemeClr val="tx2">
                    <a:lumMod val="50000"/>
                  </a:schemeClr>
                </a:solidFill>
              </a:rPr>
              <a:t>Coordinator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NGO “e-arch” (Italy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b="1" u="sng" dirty="0">
                <a:solidFill>
                  <a:schemeClr val="tx2">
                    <a:lumMod val="50000"/>
                  </a:schemeClr>
                </a:solidFill>
              </a:rPr>
              <a:t>Partners: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Vilnius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Gediminas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Technical University (Lithuania)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National Mining University (Ukraine)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517232"/>
            <a:ext cx="76443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ITALY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: 6 Young People, 3 Group Leader. In total: 9 participants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LITHUANIA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: 6 Young People, 2 Group Leader. In total: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8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participants.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UKRAINE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: 6 Young People, 1 Group Leader. In total: 7 participants.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2127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0" y="41490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95736" y="159877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#</a:t>
            </a:r>
            <a:r>
              <a:rPr lang="en-GB" dirty="0" err="1" smtClean="0"/>
              <a:t>Multuculturalism</a:t>
            </a:r>
            <a:r>
              <a:rPr lang="uk-UA" dirty="0"/>
              <a:t>,</a:t>
            </a:r>
            <a:r>
              <a:rPr lang="en-GB" dirty="0" smtClean="0"/>
              <a:t>  </a:t>
            </a:r>
            <a:r>
              <a:rPr lang="en-GB" dirty="0"/>
              <a:t>#</a:t>
            </a:r>
            <a:r>
              <a:rPr lang="en-GB" dirty="0" smtClean="0"/>
              <a:t>Architecture</a:t>
            </a:r>
            <a:r>
              <a:rPr lang="uk-UA" dirty="0" smtClean="0"/>
              <a:t>,</a:t>
            </a:r>
            <a:r>
              <a:rPr lang="en-GB" dirty="0" smtClean="0"/>
              <a:t>  </a:t>
            </a:r>
            <a:r>
              <a:rPr lang="en-GB" dirty="0"/>
              <a:t>#</a:t>
            </a:r>
            <a:r>
              <a:rPr lang="en-GB" dirty="0" err="1" smtClean="0"/>
              <a:t>Youthexchanges</a:t>
            </a:r>
            <a:r>
              <a:rPr lang="uk-UA" dirty="0" smtClean="0"/>
              <a:t> </a:t>
            </a:r>
            <a:r>
              <a:rPr lang="en-GB" dirty="0" smtClean="0"/>
              <a:t>, </a:t>
            </a:r>
            <a:r>
              <a:rPr lang="en-GB" dirty="0"/>
              <a:t>#people, #public </a:t>
            </a:r>
            <a:r>
              <a:rPr lang="en-GB" dirty="0" smtClean="0"/>
              <a:t>spaces</a:t>
            </a:r>
            <a:endParaRPr lang="ru-RU" dirty="0"/>
          </a:p>
        </p:txBody>
      </p:sp>
      <p:pic>
        <p:nvPicPr>
          <p:cNvPr id="13" name="Immagine 1" descr="C:\Users\Jelena\Google Drive\e-arch\2. Projects\2016\CALL 02 02 2016, KA1, Youth mobility MOSAIC\LOGO\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8" y="57368"/>
            <a:ext cx="1983390" cy="8513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4962" y="4507319"/>
            <a:ext cx="886066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solidFill>
                  <a:schemeClr val="tx2">
                    <a:lumMod val="50000"/>
                  </a:schemeClr>
                </a:solidFill>
              </a:rPr>
              <a:t>Активна програма складалася </a:t>
            </a:r>
            <a:r>
              <a:rPr lang="uk-UA" sz="1600" dirty="0" smtClean="0">
                <a:solidFill>
                  <a:schemeClr val="tx2">
                    <a:lumMod val="50000"/>
                  </a:schemeClr>
                </a:solidFill>
              </a:rPr>
              <a:t>з:</a:t>
            </a:r>
          </a:p>
          <a:p>
            <a:pPr marL="285750" indent="-285750">
              <a:buFontTx/>
              <a:buChar char="-"/>
            </a:pPr>
            <a:r>
              <a:rPr lang="uk-UA" sz="1600" b="1" u="sng" dirty="0" smtClean="0">
                <a:solidFill>
                  <a:schemeClr val="tx2">
                    <a:lumMod val="50000"/>
                  </a:schemeClr>
                </a:solidFill>
              </a:rPr>
              <a:t>лекцій </a:t>
            </a:r>
            <a:r>
              <a:rPr lang="uk-UA" sz="1600" b="1" u="sng" dirty="0">
                <a:solidFill>
                  <a:schemeClr val="tx2">
                    <a:lumMod val="50000"/>
                  </a:schemeClr>
                </a:solidFill>
              </a:rPr>
              <a:t>з </a:t>
            </a:r>
            <a:r>
              <a:rPr lang="uk-UA" sz="1600" b="1" u="sng" dirty="0" smtClean="0">
                <a:solidFill>
                  <a:schemeClr val="tx2">
                    <a:lumMod val="50000"/>
                  </a:schemeClr>
                </a:solidFill>
              </a:rPr>
              <a:t>архітектури</a:t>
            </a:r>
            <a:r>
              <a:rPr lang="uk-UA" sz="1600" dirty="0" smtClean="0">
                <a:solidFill>
                  <a:schemeClr val="tx2">
                    <a:lumMod val="50000"/>
                  </a:schemeClr>
                </a:solidFill>
              </a:rPr>
              <a:t>, що є культурною цінністю </a:t>
            </a:r>
            <a:r>
              <a:rPr lang="uk-UA" sz="1600" dirty="0">
                <a:solidFill>
                  <a:schemeClr val="tx2">
                    <a:lumMod val="50000"/>
                  </a:schemeClr>
                </a:solidFill>
              </a:rPr>
              <a:t>для розвитку суспільства; </a:t>
            </a:r>
            <a:endParaRPr lang="uk-UA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uk-UA" sz="1600" dirty="0" smtClean="0">
                <a:solidFill>
                  <a:schemeClr val="tx2">
                    <a:lumMod val="50000"/>
                  </a:schemeClr>
                </a:solidFill>
              </a:rPr>
              <a:t>дебатів з </a:t>
            </a:r>
            <a:r>
              <a:rPr lang="uk-UA" sz="1600" dirty="0">
                <a:solidFill>
                  <a:schemeClr val="tx2">
                    <a:lumMod val="50000"/>
                  </a:schemeClr>
                </a:solidFill>
              </a:rPr>
              <a:t>приводу </a:t>
            </a:r>
            <a:r>
              <a:rPr lang="uk-UA" sz="1600" b="1" u="sng" dirty="0">
                <a:solidFill>
                  <a:schemeClr val="tx2">
                    <a:lumMod val="50000"/>
                  </a:schemeClr>
                </a:solidFill>
              </a:rPr>
              <a:t>кризи біженців, міграції </a:t>
            </a:r>
            <a:r>
              <a:rPr lang="uk-UA" sz="1600" dirty="0">
                <a:solidFill>
                  <a:schemeClr val="tx2">
                    <a:lumMod val="50000"/>
                  </a:schemeClr>
                </a:solidFill>
              </a:rPr>
              <a:t>та її </a:t>
            </a:r>
            <a:r>
              <a:rPr lang="uk-UA" sz="1600" dirty="0" smtClean="0">
                <a:solidFill>
                  <a:schemeClr val="tx2">
                    <a:lumMod val="50000"/>
                  </a:schemeClr>
                </a:solidFill>
              </a:rPr>
              <a:t>впливу </a:t>
            </a:r>
            <a:r>
              <a:rPr lang="uk-UA" sz="1600" dirty="0">
                <a:solidFill>
                  <a:schemeClr val="tx2">
                    <a:lumMod val="50000"/>
                  </a:schemeClr>
                </a:solidFill>
              </a:rPr>
              <a:t>на зміни в житті європейців в даний час; </a:t>
            </a:r>
            <a:endParaRPr lang="uk-UA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uk-UA" sz="1600" dirty="0" smtClean="0">
                <a:solidFill>
                  <a:schemeClr val="tx2">
                    <a:lumMod val="50000"/>
                  </a:schemeClr>
                </a:solidFill>
              </a:rPr>
              <a:t>групової роботи  </a:t>
            </a:r>
            <a:r>
              <a:rPr lang="uk-UA" sz="1600" b="1" u="sng" dirty="0">
                <a:solidFill>
                  <a:schemeClr val="tx2">
                    <a:lumMod val="50000"/>
                  </a:schemeClr>
                </a:solidFill>
              </a:rPr>
              <a:t>в міжнародних командах</a:t>
            </a:r>
            <a:r>
              <a:rPr lang="uk-UA" sz="1600" dirty="0">
                <a:solidFill>
                  <a:schemeClr val="tx2">
                    <a:lumMod val="50000"/>
                  </a:schemeClr>
                </a:solidFill>
              </a:rPr>
              <a:t>; </a:t>
            </a:r>
            <a:endParaRPr lang="uk-UA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uk-UA" sz="1600" dirty="0" smtClean="0">
                <a:solidFill>
                  <a:schemeClr val="tx2">
                    <a:lumMod val="50000"/>
                  </a:schemeClr>
                </a:solidFill>
              </a:rPr>
              <a:t>соціальної </a:t>
            </a:r>
            <a:r>
              <a:rPr lang="uk-UA" sz="1600" dirty="0">
                <a:solidFill>
                  <a:schemeClr val="tx2">
                    <a:lumMod val="50000"/>
                  </a:schemeClr>
                </a:solidFill>
              </a:rPr>
              <a:t>кампанії з питань </a:t>
            </a:r>
            <a:r>
              <a:rPr lang="uk-UA" sz="1600" b="1" u="sng" dirty="0">
                <a:solidFill>
                  <a:schemeClr val="tx2">
                    <a:lumMod val="50000"/>
                  </a:schemeClr>
                </a:solidFill>
              </a:rPr>
              <a:t>культурного різноманіття </a:t>
            </a:r>
            <a:r>
              <a:rPr lang="uk-UA" sz="1600" dirty="0">
                <a:solidFill>
                  <a:schemeClr val="tx2">
                    <a:lumMod val="50000"/>
                  </a:schemeClr>
                </a:solidFill>
              </a:rPr>
              <a:t>в Інтернеті за участю місцевих жителів і туристів </a:t>
            </a:r>
            <a:r>
              <a:rPr lang="uk-UA" sz="1600" dirty="0" smtClean="0">
                <a:solidFill>
                  <a:schemeClr val="tx2">
                    <a:lumMod val="50000"/>
                  </a:schemeClr>
                </a:solidFill>
              </a:rPr>
              <a:t>у </a:t>
            </a:r>
            <a:r>
              <a:rPr lang="uk-UA" sz="1600" dirty="0">
                <a:solidFill>
                  <a:schemeClr val="tx2">
                    <a:lumMod val="50000"/>
                  </a:schemeClr>
                </a:solidFill>
              </a:rPr>
              <a:t>процесі співпраці </a:t>
            </a:r>
            <a:r>
              <a:rPr lang="uk-UA" sz="1600" dirty="0" smtClean="0">
                <a:solidFill>
                  <a:schemeClr val="tx2">
                    <a:lumMod val="50000"/>
                  </a:schemeClr>
                </a:solidFill>
              </a:rPr>
              <a:t>та дискусії </a:t>
            </a:r>
            <a:r>
              <a:rPr lang="uk-UA" sz="1600" dirty="0">
                <a:solidFill>
                  <a:schemeClr val="tx2">
                    <a:lumMod val="50000"/>
                  </a:schemeClr>
                </a:solidFill>
              </a:rPr>
              <a:t>про нього через інтерв'ю та </a:t>
            </a:r>
            <a:r>
              <a:rPr lang="uk-UA" sz="1600" dirty="0" smtClean="0">
                <a:solidFill>
                  <a:schemeClr val="tx2">
                    <a:lumMod val="50000"/>
                  </a:schemeClr>
                </a:solidFill>
              </a:rPr>
              <a:t>соціальні </a:t>
            </a:r>
            <a:r>
              <a:rPr lang="uk-UA" sz="1600" dirty="0">
                <a:solidFill>
                  <a:schemeClr val="tx2">
                    <a:lumMod val="50000"/>
                  </a:schemeClr>
                </a:solidFill>
              </a:rPr>
              <a:t>медіа. </a:t>
            </a:r>
            <a:endParaRPr lang="uk-UA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uk-UA" sz="1600" dirty="0" smtClean="0">
                <a:solidFill>
                  <a:schemeClr val="tx2">
                    <a:lumMod val="50000"/>
                  </a:schemeClr>
                </a:solidFill>
              </a:rPr>
              <a:t>Архітектура</a:t>
            </a:r>
            <a:r>
              <a:rPr lang="uk-UA" sz="1600" dirty="0">
                <a:solidFill>
                  <a:schemeClr val="tx2">
                    <a:lumMod val="50000"/>
                  </a:schemeClr>
                </a:solidFill>
              </a:rPr>
              <a:t>, люди і громадські місця були проаналізовані </a:t>
            </a:r>
            <a:r>
              <a:rPr lang="uk-UA" sz="1600" b="1" u="sng" dirty="0">
                <a:solidFill>
                  <a:schemeClr val="tx2">
                    <a:lumMod val="50000"/>
                  </a:schemeClr>
                </a:solidFill>
              </a:rPr>
              <a:t>як </a:t>
            </a:r>
            <a:r>
              <a:rPr lang="uk-UA" sz="1600" b="1" u="sng" dirty="0" smtClean="0">
                <a:solidFill>
                  <a:schemeClr val="tx2">
                    <a:lumMod val="50000"/>
                  </a:schemeClr>
                </a:solidFill>
              </a:rPr>
              <a:t>мультикультурні об'єкти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71" name="Picture 3" descr="F:\Фото\Palermo_2016_3\IMG_34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09" y="1290955"/>
            <a:ext cx="4287187" cy="285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Фото\Palermo_2016_2\IMG_336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896" y="1160689"/>
            <a:ext cx="2079104" cy="311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:\Фото\Palermo_2016_2\IMG_336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10" y="1290955"/>
            <a:ext cx="1983093" cy="297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1934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F:\Фото\Palermo_2016_1\IMG_33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83618"/>
            <a:ext cx="244827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41490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95736" y="159877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#</a:t>
            </a:r>
            <a:r>
              <a:rPr lang="en-GB" dirty="0" err="1" smtClean="0"/>
              <a:t>Multuculturalism</a:t>
            </a:r>
            <a:r>
              <a:rPr lang="uk-UA" dirty="0"/>
              <a:t>,</a:t>
            </a:r>
            <a:r>
              <a:rPr lang="en-GB" dirty="0" smtClean="0"/>
              <a:t>  </a:t>
            </a:r>
            <a:r>
              <a:rPr lang="en-GB" dirty="0"/>
              <a:t>#</a:t>
            </a:r>
            <a:r>
              <a:rPr lang="en-GB" dirty="0" smtClean="0"/>
              <a:t>Architecture</a:t>
            </a:r>
            <a:r>
              <a:rPr lang="uk-UA" dirty="0" smtClean="0"/>
              <a:t>,</a:t>
            </a:r>
            <a:r>
              <a:rPr lang="en-GB" dirty="0" smtClean="0"/>
              <a:t>  </a:t>
            </a:r>
            <a:r>
              <a:rPr lang="en-GB" dirty="0"/>
              <a:t>#</a:t>
            </a:r>
            <a:r>
              <a:rPr lang="en-GB" dirty="0" err="1" smtClean="0"/>
              <a:t>Youthexchanges</a:t>
            </a:r>
            <a:r>
              <a:rPr lang="uk-UA" dirty="0" smtClean="0"/>
              <a:t> </a:t>
            </a:r>
            <a:r>
              <a:rPr lang="en-GB" dirty="0" smtClean="0"/>
              <a:t>, </a:t>
            </a:r>
            <a:r>
              <a:rPr lang="en-GB" dirty="0"/>
              <a:t>#people, #public </a:t>
            </a:r>
            <a:r>
              <a:rPr lang="en-GB" dirty="0" smtClean="0"/>
              <a:t>spaces</a:t>
            </a:r>
            <a:endParaRPr lang="ru-RU" dirty="0"/>
          </a:p>
        </p:txBody>
      </p:sp>
      <p:pic>
        <p:nvPicPr>
          <p:cNvPr id="13" name="Immagine 1" descr="C:\Users\Jelena\Google Drive\e-arch\2. Projects\2016\CALL 02 02 2016, KA1, Youth mobility MOSAIC\LOGO\3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8" y="57368"/>
            <a:ext cx="1983390" cy="8513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9810" y="4797152"/>
            <a:ext cx="88606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      Проект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МОЗАЇКА дав можливість молодим людям відкрити очі і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побачити результати </a:t>
            </a:r>
            <a:r>
              <a:rPr lang="uk-UA" b="1" u="sng" dirty="0">
                <a:solidFill>
                  <a:schemeClr val="tx2">
                    <a:lumMod val="50000"/>
                  </a:schemeClr>
                </a:solidFill>
              </a:rPr>
              <a:t>мультикультуралізму через архітектуру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. Були представлені міста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Дніпро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(Україна), Вільнюс (Литва),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Палермо (Італія)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під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час конференції в Університеті Палермо і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під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час екскурсії по місту, через приклади своїх архітектурних пам'яток, будівель і людей, які їх збудували, показуючи, що у всій Європі ми насолоджуємося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містами, створеними завдяки </a:t>
            </a:r>
            <a:r>
              <a:rPr lang="uk-UA" b="1" u="sng" dirty="0" smtClean="0">
                <a:solidFill>
                  <a:schemeClr val="tx2">
                    <a:lumMod val="50000"/>
                  </a:schemeClr>
                </a:solidFill>
              </a:rPr>
              <a:t>співіснуванню </a:t>
            </a:r>
            <a:r>
              <a:rPr lang="uk-UA" b="1" u="sng" dirty="0">
                <a:solidFill>
                  <a:schemeClr val="tx2">
                    <a:lumMod val="50000"/>
                  </a:schemeClr>
                </a:solidFill>
              </a:rPr>
              <a:t>різних культур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195" name="Picture 3" descr="F:\Фото\Palermo_2016_4\IMG_34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8" y="1326396"/>
            <a:ext cx="4788024" cy="319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9330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0" y="41490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188640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Практичні   поради: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206084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443763"/>
              </p:ext>
            </p:extLst>
          </p:nvPr>
        </p:nvGraphicFramePr>
        <p:xfrm>
          <a:off x="179512" y="2575339"/>
          <a:ext cx="3888432" cy="3888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1744"/>
                <a:gridCol w="2806688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 smtClean="0">
                          <a:effectLst/>
                        </a:rPr>
                        <a:t>Timetable</a:t>
                      </a:r>
                      <a:endParaRPr lang="en-US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Activities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DAY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AM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 events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Lunch break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PM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 </a:t>
                      </a:r>
                      <a:r>
                        <a:rPr lang="en-US" sz="1100" noProof="0" dirty="0" smtClean="0">
                          <a:effectLst/>
                        </a:rPr>
                        <a:t>events</a:t>
                      </a:r>
                      <a:endParaRPr lang="en-US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DAY 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AM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 events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Lunch break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PM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 events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DAY 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AM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event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PM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event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DAY 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AM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 events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Lunch break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PM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 events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DAY 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AM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 events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Lunch break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4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PM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 </a:t>
                      </a:r>
                      <a:r>
                        <a:rPr lang="en-US" sz="1100" noProof="0" dirty="0" smtClean="0">
                          <a:effectLst/>
                        </a:rPr>
                        <a:t>events</a:t>
                      </a:r>
                      <a:endParaRPr lang="en-US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4" name="Picture 2" descr="F:\Фото\Palermo_2016_2\IMG_33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36413"/>
            <a:ext cx="1872207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Фото\Palermo_2016_4\IMG_34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9588"/>
            <a:ext cx="3851920" cy="256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Фото\Palermo_2016_4\IMG_349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659" y="1136412"/>
            <a:ext cx="1872207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7504" y="1102152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Рівномірний розподіл відповідальності </a:t>
            </a:r>
            <a:r>
              <a:rPr lang="uk-UA" sz="2400" b="1" u="sng" dirty="0" smtClean="0">
                <a:solidFill>
                  <a:schemeClr val="tx2">
                    <a:lumMod val="50000"/>
                  </a:schemeClr>
                </a:solidFill>
              </a:rPr>
              <a:t>за програму заходів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 між усіма партнерами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319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847</Words>
  <Application>Microsoft Office PowerPoint</Application>
  <PresentationFormat>Экран (4:3)</PresentationFormat>
  <Paragraphs>145</Paragraphs>
  <Slides>16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39</cp:revision>
  <dcterms:created xsi:type="dcterms:W3CDTF">2017-10-02T08:21:34Z</dcterms:created>
  <dcterms:modified xsi:type="dcterms:W3CDTF">2017-10-02T12:58:23Z</dcterms:modified>
</cp:coreProperties>
</file>