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5"/>
    <p:sldMasterId id="2147483829" r:id="rId6"/>
  </p:sldMasterIdLst>
  <p:notesMasterIdLst>
    <p:notesMasterId r:id="rId16"/>
  </p:notesMasterIdLst>
  <p:handoutMasterIdLst>
    <p:handoutMasterId r:id="rId17"/>
  </p:handoutMasterIdLst>
  <p:sldIdLst>
    <p:sldId id="271" r:id="rId7"/>
    <p:sldId id="343" r:id="rId8"/>
    <p:sldId id="370" r:id="rId9"/>
    <p:sldId id="369" r:id="rId10"/>
    <p:sldId id="364" r:id="rId11"/>
    <p:sldId id="367" r:id="rId12"/>
    <p:sldId id="365" r:id="rId13"/>
    <p:sldId id="368" r:id="rId14"/>
    <p:sldId id="366" r:id="rId15"/>
  </p:sldIdLst>
  <p:sldSz cx="12192000" cy="6858000"/>
  <p:notesSz cx="6858000" cy="9144000"/>
  <p:custShowLst>
    <p:custShow name="TestShow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Title Slides" id="{0C220A22-C0DD-4C39-87B1-A96D97EE7FA8}">
          <p14:sldIdLst>
            <p14:sldId id="271"/>
          </p14:sldIdLst>
        </p14:section>
        <p14:section name="Slide Examples" id="{D7A1D66F-1532-4AC9-9E77-846BE733C13E}">
          <p14:sldIdLst>
            <p14:sldId id="343"/>
            <p14:sldId id="370"/>
            <p14:sldId id="369"/>
            <p14:sldId id="364"/>
            <p14:sldId id="367"/>
            <p14:sldId id="365"/>
            <p14:sldId id="368"/>
            <p14:sldId id="366"/>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guide id="3" pos="3522" userDrawn="1">
          <p15:clr>
            <a:srgbClr val="A4A3A4"/>
          </p15:clr>
        </p15:guide>
        <p15:guide id="4" orient="horz" pos="2402" userDrawn="1">
          <p15:clr>
            <a:srgbClr val="A4A3A4"/>
          </p15:clr>
        </p15:guide>
        <p15:guide id="5" pos="6379" userDrawn="1">
          <p15:clr>
            <a:srgbClr val="A4A3A4"/>
          </p15:clr>
        </p15:guide>
        <p15:guide id="6" orient="horz" pos="1026" userDrawn="1">
          <p15:clr>
            <a:srgbClr val="A4A3A4"/>
          </p15:clr>
        </p15:guide>
        <p15:guide id="7" orient="horz" pos="33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 Schwarten" initials="NS" lastIdx="12" clrIdx="0">
    <p:extLst/>
  </p:cmAuthor>
  <p:cmAuthor id="2" name="Sibila Borojević Šoštarić" initials="SBŠ" lastIdx="4" clrIdx="1">
    <p:extLst/>
  </p:cmAuthor>
  <p:cmAuthor id="3" name="Vječislav Bohanek" initials="VB"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7F"/>
    <a:srgbClr val="FFFFFF"/>
    <a:srgbClr val="CD154F"/>
    <a:srgbClr val="ED6F00"/>
    <a:srgbClr val="00662F"/>
    <a:srgbClr val="4F137B"/>
    <a:srgbClr val="003612"/>
    <a:srgbClr val="530051"/>
    <a:srgbClr val="031241"/>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29" autoAdjust="0"/>
    <p:restoredTop sz="93692" autoAdjust="0"/>
  </p:normalViewPr>
  <p:slideViewPr>
    <p:cSldViewPr>
      <p:cViewPr varScale="1">
        <p:scale>
          <a:sx n="71" d="100"/>
          <a:sy n="71" d="100"/>
        </p:scale>
        <p:origin x="72" y="342"/>
      </p:cViewPr>
      <p:guideLst>
        <p:guide pos="3840"/>
        <p:guide orient="horz" pos="2160"/>
        <p:guide pos="3522"/>
        <p:guide orient="horz" pos="2402"/>
        <p:guide pos="6379"/>
        <p:guide orient="horz" pos="1026"/>
        <p:guide orient="horz" pos="3304"/>
      </p:guideLst>
    </p:cSldViewPr>
  </p:slideViewPr>
  <p:outlineViewPr>
    <p:cViewPr>
      <p:scale>
        <a:sx n="20" d="100"/>
        <a:sy n="20" d="100"/>
      </p:scale>
      <p:origin x="0" y="0"/>
    </p:cViewPr>
  </p:outlineViewPr>
  <p:notesTextViewPr>
    <p:cViewPr>
      <p:scale>
        <a:sx n="1" d="1"/>
        <a:sy n="1" d="1"/>
      </p:scale>
      <p:origin x="0" y="0"/>
    </p:cViewPr>
  </p:notesTextViewPr>
  <p:sorterViewPr>
    <p:cViewPr>
      <p:scale>
        <a:sx n="130" d="100"/>
        <a:sy n="130" d="100"/>
      </p:scale>
      <p:origin x="0" y="0"/>
    </p:cViewPr>
  </p:sorterViewPr>
  <p:notesViewPr>
    <p:cSldViewPr>
      <p:cViewPr varScale="1">
        <p:scale>
          <a:sx n="67" d="100"/>
          <a:sy n="67" d="100"/>
        </p:scale>
        <p:origin x="-279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AFC66-D9B4-4C66-8E4B-C475A9F8F191}" type="doc">
      <dgm:prSet loTypeId="urn:microsoft.com/office/officeart/2005/8/layout/cycle1" loCatId="cycle" qsTypeId="urn:microsoft.com/office/officeart/2005/8/quickstyle/simple1" qsCatId="simple" csTypeId="urn:microsoft.com/office/officeart/2005/8/colors/accent0_3" csCatId="mainScheme" phldr="1"/>
      <dgm:spPr/>
      <dgm:t>
        <a:bodyPr/>
        <a:lstStyle/>
        <a:p>
          <a:endParaRPr lang="hr-HR"/>
        </a:p>
      </dgm:t>
    </dgm:pt>
    <dgm:pt modelId="{44A13918-36D5-4CE4-8242-AD7A75F0DE16}">
      <dgm:prSet phldrT="[Tekst]" custT="1"/>
      <dgm:spPr/>
      <dgm:t>
        <a:bodyPr/>
        <a:lstStyle/>
        <a:p>
          <a:r>
            <a:rPr lang="hr-HR" sz="1400" b="1" dirty="0">
              <a:solidFill>
                <a:schemeClr val="bg1">
                  <a:lumMod val="85000"/>
                </a:schemeClr>
              </a:solidFill>
            </a:rPr>
            <a:t>PROSPECTING EXPLORATION EVALUATION</a:t>
          </a:r>
        </a:p>
      </dgm:t>
    </dgm:pt>
    <dgm:pt modelId="{3A40C7FA-CFCB-4217-819D-DAA206F4508F}" type="parTrans" cxnId="{52242743-6C24-45CC-BADD-F4D9B5837C55}">
      <dgm:prSet/>
      <dgm:spPr/>
      <dgm:t>
        <a:bodyPr/>
        <a:lstStyle/>
        <a:p>
          <a:endParaRPr lang="hr-HR" sz="1800"/>
        </a:p>
      </dgm:t>
    </dgm:pt>
    <dgm:pt modelId="{EEDFE98F-9B59-46A3-82B5-EA8BD81ACC34}" type="sibTrans" cxnId="{52242743-6C24-45CC-BADD-F4D9B5837C55}">
      <dgm:prSet/>
      <dgm:spPr>
        <a:solidFill>
          <a:schemeClr val="bg2">
            <a:lumMod val="75000"/>
          </a:schemeClr>
        </a:solidFill>
        <a:ln w="63500">
          <a:solidFill>
            <a:srgbClr val="0070C0"/>
          </a:solidFill>
        </a:ln>
      </dgm:spPr>
      <dgm:t>
        <a:bodyPr/>
        <a:lstStyle/>
        <a:p>
          <a:endParaRPr lang="hr-HR" sz="1800"/>
        </a:p>
      </dgm:t>
    </dgm:pt>
    <dgm:pt modelId="{4F3D7E01-0521-4854-86E6-646560E66F42}">
      <dgm:prSet phldrT="[Tekst]" custT="1"/>
      <dgm:spPr/>
      <dgm:t>
        <a:bodyPr/>
        <a:lstStyle/>
        <a:p>
          <a:r>
            <a:rPr lang="hr-HR" sz="1400" b="1" dirty="0">
              <a:solidFill>
                <a:srgbClr val="0070C0"/>
              </a:solidFill>
            </a:rPr>
            <a:t>DEVELOPMENT</a:t>
          </a:r>
        </a:p>
      </dgm:t>
    </dgm:pt>
    <dgm:pt modelId="{9E7E923C-8F82-45A9-9478-A87BB2649E59}" type="parTrans" cxnId="{CF209DBC-9961-4B8D-A991-F8FF26A3EDE7}">
      <dgm:prSet/>
      <dgm:spPr/>
      <dgm:t>
        <a:bodyPr/>
        <a:lstStyle/>
        <a:p>
          <a:endParaRPr lang="hr-HR" sz="1800"/>
        </a:p>
      </dgm:t>
    </dgm:pt>
    <dgm:pt modelId="{C5C40F27-BCCD-4934-BD37-90253E763BCD}" type="sibTrans" cxnId="{CF209DBC-9961-4B8D-A991-F8FF26A3EDE7}">
      <dgm:prSet/>
      <dgm:spPr>
        <a:ln w="63500">
          <a:solidFill>
            <a:schemeClr val="bg2">
              <a:lumMod val="75000"/>
            </a:schemeClr>
          </a:solidFill>
        </a:ln>
      </dgm:spPr>
      <dgm:t>
        <a:bodyPr/>
        <a:lstStyle/>
        <a:p>
          <a:endParaRPr lang="hr-HR" sz="1800"/>
        </a:p>
      </dgm:t>
    </dgm:pt>
    <dgm:pt modelId="{FE6402AC-6BB5-400B-B6EE-B0F758EB5DBF}">
      <dgm:prSet phldrT="[Tekst]" custT="1"/>
      <dgm:spPr/>
      <dgm:t>
        <a:bodyPr/>
        <a:lstStyle/>
        <a:p>
          <a:r>
            <a:rPr lang="hr-HR" sz="1400" b="1" dirty="0">
              <a:solidFill>
                <a:srgbClr val="0070C0"/>
              </a:solidFill>
            </a:rPr>
            <a:t>EXTRACTION</a:t>
          </a:r>
        </a:p>
        <a:p>
          <a:r>
            <a:rPr lang="hr-HR" sz="1400" b="1" dirty="0">
              <a:solidFill>
                <a:srgbClr val="0070C0"/>
              </a:solidFill>
            </a:rPr>
            <a:t>PROCESSING</a:t>
          </a:r>
        </a:p>
      </dgm:t>
    </dgm:pt>
    <dgm:pt modelId="{2F1CB89F-F5E9-44B2-8C1B-2C1105D9D991}" type="parTrans" cxnId="{8817B007-BE86-46AC-BD9F-32B852138AC2}">
      <dgm:prSet/>
      <dgm:spPr/>
      <dgm:t>
        <a:bodyPr/>
        <a:lstStyle/>
        <a:p>
          <a:endParaRPr lang="hr-HR" sz="1800"/>
        </a:p>
      </dgm:t>
    </dgm:pt>
    <dgm:pt modelId="{93FCDB9C-79A5-43FC-B28F-8FEB88A39F3A}" type="sibTrans" cxnId="{8817B007-BE86-46AC-BD9F-32B852138AC2}">
      <dgm:prSet/>
      <dgm:spPr>
        <a:ln w="63500">
          <a:solidFill>
            <a:schemeClr val="bg2">
              <a:lumMod val="75000"/>
            </a:schemeClr>
          </a:solidFill>
        </a:ln>
      </dgm:spPr>
      <dgm:t>
        <a:bodyPr/>
        <a:lstStyle/>
        <a:p>
          <a:endParaRPr lang="hr-HR" sz="1800"/>
        </a:p>
      </dgm:t>
    </dgm:pt>
    <dgm:pt modelId="{090CB3E6-CCCF-4498-8F99-798A795E1AE4}">
      <dgm:prSet phldrT="[Tekst]" custT="1"/>
      <dgm:spPr/>
      <dgm:t>
        <a:bodyPr/>
        <a:lstStyle/>
        <a:p>
          <a:r>
            <a:rPr lang="hr-HR" sz="1400" b="1" dirty="0">
              <a:solidFill>
                <a:srgbClr val="0070C0"/>
              </a:solidFill>
            </a:rPr>
            <a:t>CLOSURE</a:t>
          </a:r>
        </a:p>
      </dgm:t>
    </dgm:pt>
    <dgm:pt modelId="{F558415D-38A6-4076-AAF8-6FD026CE3A03}" type="sibTrans" cxnId="{59F777F7-E4AE-4CF7-8DA2-9B3A30C22C18}">
      <dgm:prSet/>
      <dgm:spPr>
        <a:solidFill>
          <a:schemeClr val="bg2">
            <a:lumMod val="75000"/>
          </a:schemeClr>
        </a:solidFill>
        <a:ln w="63500">
          <a:solidFill>
            <a:srgbClr val="0070C0"/>
          </a:solidFill>
        </a:ln>
      </dgm:spPr>
      <dgm:t>
        <a:bodyPr/>
        <a:lstStyle/>
        <a:p>
          <a:endParaRPr lang="hr-HR" sz="1800"/>
        </a:p>
      </dgm:t>
    </dgm:pt>
    <dgm:pt modelId="{D60FA5FE-2889-47DE-A9C1-3C37A9FFCAA0}" type="parTrans" cxnId="{59F777F7-E4AE-4CF7-8DA2-9B3A30C22C18}">
      <dgm:prSet/>
      <dgm:spPr/>
      <dgm:t>
        <a:bodyPr/>
        <a:lstStyle/>
        <a:p>
          <a:endParaRPr lang="hr-HR" sz="1800"/>
        </a:p>
      </dgm:t>
    </dgm:pt>
    <dgm:pt modelId="{FE093C44-5D80-4F4D-9A83-D420DCB644C1}">
      <dgm:prSet custT="1"/>
      <dgm:spPr/>
      <dgm:t>
        <a:bodyPr/>
        <a:lstStyle/>
        <a:p>
          <a:r>
            <a:rPr lang="hr-HR" sz="1400" b="1" dirty="0">
              <a:solidFill>
                <a:schemeClr val="bg1">
                  <a:lumMod val="85000"/>
                </a:schemeClr>
              </a:solidFill>
            </a:rPr>
            <a:t>RECLAMATION MONITORING</a:t>
          </a:r>
        </a:p>
      </dgm:t>
    </dgm:pt>
    <dgm:pt modelId="{DED3D214-A46D-4E97-A785-DEFD1A7B76CD}" type="parTrans" cxnId="{95FB9929-284C-45DE-B71C-D520440C7E28}">
      <dgm:prSet/>
      <dgm:spPr/>
      <dgm:t>
        <a:bodyPr/>
        <a:lstStyle/>
        <a:p>
          <a:endParaRPr lang="hr-HR" sz="1800"/>
        </a:p>
      </dgm:t>
    </dgm:pt>
    <dgm:pt modelId="{B4123CDD-D367-4F4F-AD61-7C3E20FAEEC0}" type="sibTrans" cxnId="{95FB9929-284C-45DE-B71C-D520440C7E28}">
      <dgm:prSet/>
      <dgm:spPr>
        <a:solidFill>
          <a:schemeClr val="bg2">
            <a:lumMod val="75000"/>
          </a:schemeClr>
        </a:solidFill>
        <a:ln w="63500">
          <a:solidFill>
            <a:srgbClr val="0070C0"/>
          </a:solidFill>
        </a:ln>
      </dgm:spPr>
      <dgm:t>
        <a:bodyPr/>
        <a:lstStyle/>
        <a:p>
          <a:endParaRPr lang="hr-HR" sz="1800"/>
        </a:p>
      </dgm:t>
    </dgm:pt>
    <dgm:pt modelId="{A3D45F76-C1EC-46F8-9041-5BCD19C3EFDF}">
      <dgm:prSet custT="1"/>
      <dgm:spPr/>
      <dgm:t>
        <a:bodyPr/>
        <a:lstStyle/>
        <a:p>
          <a:r>
            <a:rPr lang="hr-HR" sz="1400" b="1" dirty="0">
              <a:solidFill>
                <a:schemeClr val="bg1">
                  <a:lumMod val="85000"/>
                </a:schemeClr>
              </a:solidFill>
            </a:rPr>
            <a:t>ENVIRONMENTAL ASSSESSMENT</a:t>
          </a:r>
        </a:p>
      </dgm:t>
    </dgm:pt>
    <dgm:pt modelId="{29F94947-2A1B-4AF9-BCF5-4AC3FC031927}" type="parTrans" cxnId="{EF80D6BB-FA4A-4A50-A536-10F0E015F179}">
      <dgm:prSet/>
      <dgm:spPr/>
      <dgm:t>
        <a:bodyPr/>
        <a:lstStyle/>
        <a:p>
          <a:endParaRPr lang="hr-HR" sz="1800"/>
        </a:p>
      </dgm:t>
    </dgm:pt>
    <dgm:pt modelId="{005E28D5-B4E7-48DE-9CD3-74B6A61FD14F}" type="sibTrans" cxnId="{EF80D6BB-FA4A-4A50-A536-10F0E015F179}">
      <dgm:prSet/>
      <dgm:spPr>
        <a:ln w="63500">
          <a:solidFill>
            <a:schemeClr val="bg2">
              <a:lumMod val="75000"/>
            </a:schemeClr>
          </a:solidFill>
        </a:ln>
      </dgm:spPr>
      <dgm:t>
        <a:bodyPr/>
        <a:lstStyle/>
        <a:p>
          <a:endParaRPr lang="hr-HR" sz="1800"/>
        </a:p>
      </dgm:t>
    </dgm:pt>
    <dgm:pt modelId="{19076511-2372-40BA-B367-868224BBCB51}" type="pres">
      <dgm:prSet presAssocID="{BFFAFC66-D9B4-4C66-8E4B-C475A9F8F191}" presName="cycle" presStyleCnt="0">
        <dgm:presLayoutVars>
          <dgm:dir/>
          <dgm:resizeHandles val="exact"/>
        </dgm:presLayoutVars>
      </dgm:prSet>
      <dgm:spPr/>
      <dgm:t>
        <a:bodyPr/>
        <a:lstStyle/>
        <a:p>
          <a:endParaRPr lang="en-US"/>
        </a:p>
      </dgm:t>
    </dgm:pt>
    <dgm:pt modelId="{25BEBA90-19E5-4A62-9537-925894CC6772}" type="pres">
      <dgm:prSet presAssocID="{44A13918-36D5-4CE4-8242-AD7A75F0DE16}" presName="dummy" presStyleCnt="0"/>
      <dgm:spPr/>
    </dgm:pt>
    <dgm:pt modelId="{9EF23129-CF41-4C5C-AAF2-8650F2BAA71A}" type="pres">
      <dgm:prSet presAssocID="{44A13918-36D5-4CE4-8242-AD7A75F0DE16}" presName="node" presStyleLbl="revTx" presStyleIdx="0" presStyleCnt="6" custScaleX="175709">
        <dgm:presLayoutVars>
          <dgm:bulletEnabled val="1"/>
        </dgm:presLayoutVars>
      </dgm:prSet>
      <dgm:spPr/>
      <dgm:t>
        <a:bodyPr/>
        <a:lstStyle/>
        <a:p>
          <a:endParaRPr lang="en-US"/>
        </a:p>
      </dgm:t>
    </dgm:pt>
    <dgm:pt modelId="{986AA67F-7153-4CD1-A05E-83302E6A7725}" type="pres">
      <dgm:prSet presAssocID="{EEDFE98F-9B59-46A3-82B5-EA8BD81ACC34}" presName="sibTrans" presStyleLbl="node1" presStyleIdx="0" presStyleCnt="6"/>
      <dgm:spPr/>
      <dgm:t>
        <a:bodyPr/>
        <a:lstStyle/>
        <a:p>
          <a:endParaRPr lang="en-US"/>
        </a:p>
      </dgm:t>
    </dgm:pt>
    <dgm:pt modelId="{5E8B308B-4E4F-4E01-9C60-09B224ADAB43}" type="pres">
      <dgm:prSet presAssocID="{A3D45F76-C1EC-46F8-9041-5BCD19C3EFDF}" presName="dummy" presStyleCnt="0"/>
      <dgm:spPr/>
    </dgm:pt>
    <dgm:pt modelId="{2AF1A6F0-AAB9-46FA-9ADB-CA445377D77C}" type="pres">
      <dgm:prSet presAssocID="{A3D45F76-C1EC-46F8-9041-5BCD19C3EFDF}" presName="node" presStyleLbl="revTx" presStyleIdx="1" presStyleCnt="6" custScaleX="143636">
        <dgm:presLayoutVars>
          <dgm:bulletEnabled val="1"/>
        </dgm:presLayoutVars>
      </dgm:prSet>
      <dgm:spPr/>
      <dgm:t>
        <a:bodyPr/>
        <a:lstStyle/>
        <a:p>
          <a:endParaRPr lang="en-US"/>
        </a:p>
      </dgm:t>
    </dgm:pt>
    <dgm:pt modelId="{C7DCCDEB-2E8A-4DD7-946B-B28D800DC1B0}" type="pres">
      <dgm:prSet presAssocID="{005E28D5-B4E7-48DE-9CD3-74B6A61FD14F}" presName="sibTrans" presStyleLbl="node1" presStyleIdx="1" presStyleCnt="6"/>
      <dgm:spPr/>
      <dgm:t>
        <a:bodyPr/>
        <a:lstStyle/>
        <a:p>
          <a:endParaRPr lang="en-US"/>
        </a:p>
      </dgm:t>
    </dgm:pt>
    <dgm:pt modelId="{44644964-7CB2-45FE-9F9D-2605CB5AD05E}" type="pres">
      <dgm:prSet presAssocID="{4F3D7E01-0521-4854-86E6-646560E66F42}" presName="dummy" presStyleCnt="0"/>
      <dgm:spPr/>
    </dgm:pt>
    <dgm:pt modelId="{2D49E451-4BD5-474D-95C5-84BF7A2B03E5}" type="pres">
      <dgm:prSet presAssocID="{4F3D7E01-0521-4854-86E6-646560E66F42}" presName="node" presStyleLbl="revTx" presStyleIdx="2" presStyleCnt="6" custScaleX="138591">
        <dgm:presLayoutVars>
          <dgm:bulletEnabled val="1"/>
        </dgm:presLayoutVars>
      </dgm:prSet>
      <dgm:spPr/>
      <dgm:t>
        <a:bodyPr/>
        <a:lstStyle/>
        <a:p>
          <a:endParaRPr lang="en-US"/>
        </a:p>
      </dgm:t>
    </dgm:pt>
    <dgm:pt modelId="{702C3A17-00B5-40F8-BD17-5E73B8C139FD}" type="pres">
      <dgm:prSet presAssocID="{C5C40F27-BCCD-4934-BD37-90253E763BCD}" presName="sibTrans" presStyleLbl="node1" presStyleIdx="2" presStyleCnt="6" custLinFactNeighborX="-1065" custLinFactNeighborY="-42"/>
      <dgm:spPr/>
      <dgm:t>
        <a:bodyPr/>
        <a:lstStyle/>
        <a:p>
          <a:endParaRPr lang="en-US"/>
        </a:p>
      </dgm:t>
    </dgm:pt>
    <dgm:pt modelId="{9DCE7DA0-5AB4-439A-8834-801937940B38}" type="pres">
      <dgm:prSet presAssocID="{FE6402AC-6BB5-400B-B6EE-B0F758EB5DBF}" presName="dummy" presStyleCnt="0"/>
      <dgm:spPr/>
    </dgm:pt>
    <dgm:pt modelId="{4580689C-7F94-4F27-9B34-404A3841D024}" type="pres">
      <dgm:prSet presAssocID="{FE6402AC-6BB5-400B-B6EE-B0F758EB5DBF}" presName="node" presStyleLbl="revTx" presStyleIdx="3" presStyleCnt="6" custScaleX="142944">
        <dgm:presLayoutVars>
          <dgm:bulletEnabled val="1"/>
        </dgm:presLayoutVars>
      </dgm:prSet>
      <dgm:spPr/>
      <dgm:t>
        <a:bodyPr/>
        <a:lstStyle/>
        <a:p>
          <a:endParaRPr lang="en-US"/>
        </a:p>
      </dgm:t>
    </dgm:pt>
    <dgm:pt modelId="{C1C91688-7B9F-47E2-B790-D53850F6B4E0}" type="pres">
      <dgm:prSet presAssocID="{93FCDB9C-79A5-43FC-B28F-8FEB88A39F3A}" presName="sibTrans" presStyleLbl="node1" presStyleIdx="3" presStyleCnt="6"/>
      <dgm:spPr/>
      <dgm:t>
        <a:bodyPr/>
        <a:lstStyle/>
        <a:p>
          <a:endParaRPr lang="en-US"/>
        </a:p>
      </dgm:t>
    </dgm:pt>
    <dgm:pt modelId="{9B93E80A-6C68-4376-8BBC-F8613DA770BB}" type="pres">
      <dgm:prSet presAssocID="{090CB3E6-CCCF-4498-8F99-798A795E1AE4}" presName="dummy" presStyleCnt="0"/>
      <dgm:spPr/>
    </dgm:pt>
    <dgm:pt modelId="{EBF859A2-E819-4EA6-9E38-605FB832B09C}" type="pres">
      <dgm:prSet presAssocID="{090CB3E6-CCCF-4498-8F99-798A795E1AE4}" presName="node" presStyleLbl="revTx" presStyleIdx="4" presStyleCnt="6">
        <dgm:presLayoutVars>
          <dgm:bulletEnabled val="1"/>
        </dgm:presLayoutVars>
      </dgm:prSet>
      <dgm:spPr/>
      <dgm:t>
        <a:bodyPr/>
        <a:lstStyle/>
        <a:p>
          <a:endParaRPr lang="en-US"/>
        </a:p>
      </dgm:t>
    </dgm:pt>
    <dgm:pt modelId="{C42A059E-541E-481C-AE15-31A835CCFDD8}" type="pres">
      <dgm:prSet presAssocID="{F558415D-38A6-4076-AAF8-6FD026CE3A03}" presName="sibTrans" presStyleLbl="node1" presStyleIdx="4" presStyleCnt="6"/>
      <dgm:spPr/>
      <dgm:t>
        <a:bodyPr/>
        <a:lstStyle/>
        <a:p>
          <a:endParaRPr lang="en-US"/>
        </a:p>
      </dgm:t>
    </dgm:pt>
    <dgm:pt modelId="{0D712E50-9418-49B9-8915-085D8226D1A4}" type="pres">
      <dgm:prSet presAssocID="{FE093C44-5D80-4F4D-9A83-D420DCB644C1}" presName="dummy" presStyleCnt="0"/>
      <dgm:spPr/>
    </dgm:pt>
    <dgm:pt modelId="{839BF7BB-5FAC-4D3E-9300-935BB637B1E1}" type="pres">
      <dgm:prSet presAssocID="{FE093C44-5D80-4F4D-9A83-D420DCB644C1}" presName="node" presStyleLbl="revTx" presStyleIdx="5" presStyleCnt="6" custScaleX="114810">
        <dgm:presLayoutVars>
          <dgm:bulletEnabled val="1"/>
        </dgm:presLayoutVars>
      </dgm:prSet>
      <dgm:spPr/>
      <dgm:t>
        <a:bodyPr/>
        <a:lstStyle/>
        <a:p>
          <a:endParaRPr lang="en-US"/>
        </a:p>
      </dgm:t>
    </dgm:pt>
    <dgm:pt modelId="{77A366B6-B511-42FA-BE99-379531A7BBDA}" type="pres">
      <dgm:prSet presAssocID="{B4123CDD-D367-4F4F-AD61-7C3E20FAEEC0}" presName="sibTrans" presStyleLbl="node1" presStyleIdx="5" presStyleCnt="6" custLinFactNeighborX="0" custLinFactNeighborY="-619"/>
      <dgm:spPr/>
      <dgm:t>
        <a:bodyPr/>
        <a:lstStyle/>
        <a:p>
          <a:endParaRPr lang="en-US"/>
        </a:p>
      </dgm:t>
    </dgm:pt>
  </dgm:ptLst>
  <dgm:cxnLst>
    <dgm:cxn modelId="{FAD31680-A8DE-4EF5-AE9C-4B5CFE02C2C6}" type="presOf" srcId="{A3D45F76-C1EC-46F8-9041-5BCD19C3EFDF}" destId="{2AF1A6F0-AAB9-46FA-9ADB-CA445377D77C}" srcOrd="0" destOrd="0" presId="urn:microsoft.com/office/officeart/2005/8/layout/cycle1"/>
    <dgm:cxn modelId="{436FC0B7-4248-4BD5-89C2-41172BB16AA1}" type="presOf" srcId="{EEDFE98F-9B59-46A3-82B5-EA8BD81ACC34}" destId="{986AA67F-7153-4CD1-A05E-83302E6A7725}" srcOrd="0" destOrd="0" presId="urn:microsoft.com/office/officeart/2005/8/layout/cycle1"/>
    <dgm:cxn modelId="{5E98EEF3-03EE-4123-BE8C-0F176A54F403}" type="presOf" srcId="{4F3D7E01-0521-4854-86E6-646560E66F42}" destId="{2D49E451-4BD5-474D-95C5-84BF7A2B03E5}" srcOrd="0" destOrd="0" presId="urn:microsoft.com/office/officeart/2005/8/layout/cycle1"/>
    <dgm:cxn modelId="{31EA523D-A33E-4C03-8121-8DCBB09B01D6}" type="presOf" srcId="{F558415D-38A6-4076-AAF8-6FD026CE3A03}" destId="{C42A059E-541E-481C-AE15-31A835CCFDD8}" srcOrd="0" destOrd="0" presId="urn:microsoft.com/office/officeart/2005/8/layout/cycle1"/>
    <dgm:cxn modelId="{DD4F4765-E38E-4A03-9BDB-1F1024A17B8E}" type="presOf" srcId="{B4123CDD-D367-4F4F-AD61-7C3E20FAEEC0}" destId="{77A366B6-B511-42FA-BE99-379531A7BBDA}" srcOrd="0" destOrd="0" presId="urn:microsoft.com/office/officeart/2005/8/layout/cycle1"/>
    <dgm:cxn modelId="{1DE8C8E9-E0A4-4459-A310-DC845E0A6E47}" type="presOf" srcId="{BFFAFC66-D9B4-4C66-8E4B-C475A9F8F191}" destId="{19076511-2372-40BA-B367-868224BBCB51}" srcOrd="0" destOrd="0" presId="urn:microsoft.com/office/officeart/2005/8/layout/cycle1"/>
    <dgm:cxn modelId="{D095AC8A-CCAB-4B34-A2EA-CA6D19457236}" type="presOf" srcId="{090CB3E6-CCCF-4498-8F99-798A795E1AE4}" destId="{EBF859A2-E819-4EA6-9E38-605FB832B09C}" srcOrd="0" destOrd="0" presId="urn:microsoft.com/office/officeart/2005/8/layout/cycle1"/>
    <dgm:cxn modelId="{95FB9929-284C-45DE-B71C-D520440C7E28}" srcId="{BFFAFC66-D9B4-4C66-8E4B-C475A9F8F191}" destId="{FE093C44-5D80-4F4D-9A83-D420DCB644C1}" srcOrd="5" destOrd="0" parTransId="{DED3D214-A46D-4E97-A785-DEFD1A7B76CD}" sibTransId="{B4123CDD-D367-4F4F-AD61-7C3E20FAEEC0}"/>
    <dgm:cxn modelId="{CF209DBC-9961-4B8D-A991-F8FF26A3EDE7}" srcId="{BFFAFC66-D9B4-4C66-8E4B-C475A9F8F191}" destId="{4F3D7E01-0521-4854-86E6-646560E66F42}" srcOrd="2" destOrd="0" parTransId="{9E7E923C-8F82-45A9-9478-A87BB2649E59}" sibTransId="{C5C40F27-BCCD-4934-BD37-90253E763BCD}"/>
    <dgm:cxn modelId="{0E795F3C-613E-4C26-9776-C3AD06E6F5A9}" type="presOf" srcId="{FE093C44-5D80-4F4D-9A83-D420DCB644C1}" destId="{839BF7BB-5FAC-4D3E-9300-935BB637B1E1}" srcOrd="0" destOrd="0" presId="urn:microsoft.com/office/officeart/2005/8/layout/cycle1"/>
    <dgm:cxn modelId="{59F777F7-E4AE-4CF7-8DA2-9B3A30C22C18}" srcId="{BFFAFC66-D9B4-4C66-8E4B-C475A9F8F191}" destId="{090CB3E6-CCCF-4498-8F99-798A795E1AE4}" srcOrd="4" destOrd="0" parTransId="{D60FA5FE-2889-47DE-A9C1-3C37A9FFCAA0}" sibTransId="{F558415D-38A6-4076-AAF8-6FD026CE3A03}"/>
    <dgm:cxn modelId="{8139E123-EEDF-4964-8219-CFFC21CF89A0}" type="presOf" srcId="{FE6402AC-6BB5-400B-B6EE-B0F758EB5DBF}" destId="{4580689C-7F94-4F27-9B34-404A3841D024}" srcOrd="0" destOrd="0" presId="urn:microsoft.com/office/officeart/2005/8/layout/cycle1"/>
    <dgm:cxn modelId="{EADFCCDA-013D-4962-B7BC-9D5A77209A23}" type="presOf" srcId="{C5C40F27-BCCD-4934-BD37-90253E763BCD}" destId="{702C3A17-00B5-40F8-BD17-5E73B8C139FD}" srcOrd="0" destOrd="0" presId="urn:microsoft.com/office/officeart/2005/8/layout/cycle1"/>
    <dgm:cxn modelId="{8817B007-BE86-46AC-BD9F-32B852138AC2}" srcId="{BFFAFC66-D9B4-4C66-8E4B-C475A9F8F191}" destId="{FE6402AC-6BB5-400B-B6EE-B0F758EB5DBF}" srcOrd="3" destOrd="0" parTransId="{2F1CB89F-F5E9-44B2-8C1B-2C1105D9D991}" sibTransId="{93FCDB9C-79A5-43FC-B28F-8FEB88A39F3A}"/>
    <dgm:cxn modelId="{52242743-6C24-45CC-BADD-F4D9B5837C55}" srcId="{BFFAFC66-D9B4-4C66-8E4B-C475A9F8F191}" destId="{44A13918-36D5-4CE4-8242-AD7A75F0DE16}" srcOrd="0" destOrd="0" parTransId="{3A40C7FA-CFCB-4217-819D-DAA206F4508F}" sibTransId="{EEDFE98F-9B59-46A3-82B5-EA8BD81ACC34}"/>
    <dgm:cxn modelId="{CA2526F7-61FD-4367-8234-F2119FCEA944}" type="presOf" srcId="{93FCDB9C-79A5-43FC-B28F-8FEB88A39F3A}" destId="{C1C91688-7B9F-47E2-B790-D53850F6B4E0}" srcOrd="0" destOrd="0" presId="urn:microsoft.com/office/officeart/2005/8/layout/cycle1"/>
    <dgm:cxn modelId="{EF80D6BB-FA4A-4A50-A536-10F0E015F179}" srcId="{BFFAFC66-D9B4-4C66-8E4B-C475A9F8F191}" destId="{A3D45F76-C1EC-46F8-9041-5BCD19C3EFDF}" srcOrd="1" destOrd="0" parTransId="{29F94947-2A1B-4AF9-BCF5-4AC3FC031927}" sibTransId="{005E28D5-B4E7-48DE-9CD3-74B6A61FD14F}"/>
    <dgm:cxn modelId="{80B9270B-FF07-4141-B9E0-990E96E88542}" type="presOf" srcId="{44A13918-36D5-4CE4-8242-AD7A75F0DE16}" destId="{9EF23129-CF41-4C5C-AAF2-8650F2BAA71A}" srcOrd="0" destOrd="0" presId="urn:microsoft.com/office/officeart/2005/8/layout/cycle1"/>
    <dgm:cxn modelId="{4C0A9501-7B3F-400A-8020-F004ED411B7E}" type="presOf" srcId="{005E28D5-B4E7-48DE-9CD3-74B6A61FD14F}" destId="{C7DCCDEB-2E8A-4DD7-946B-B28D800DC1B0}" srcOrd="0" destOrd="0" presId="urn:microsoft.com/office/officeart/2005/8/layout/cycle1"/>
    <dgm:cxn modelId="{3CA9111F-8F5E-4932-A80F-9D230FF59759}" type="presParOf" srcId="{19076511-2372-40BA-B367-868224BBCB51}" destId="{25BEBA90-19E5-4A62-9537-925894CC6772}" srcOrd="0" destOrd="0" presId="urn:microsoft.com/office/officeart/2005/8/layout/cycle1"/>
    <dgm:cxn modelId="{5BB63577-E9DE-42D4-9454-297F6468F9CD}" type="presParOf" srcId="{19076511-2372-40BA-B367-868224BBCB51}" destId="{9EF23129-CF41-4C5C-AAF2-8650F2BAA71A}" srcOrd="1" destOrd="0" presId="urn:microsoft.com/office/officeart/2005/8/layout/cycle1"/>
    <dgm:cxn modelId="{C94EBA7D-90D9-4FFC-8465-05AB054248EB}" type="presParOf" srcId="{19076511-2372-40BA-B367-868224BBCB51}" destId="{986AA67F-7153-4CD1-A05E-83302E6A7725}" srcOrd="2" destOrd="0" presId="urn:microsoft.com/office/officeart/2005/8/layout/cycle1"/>
    <dgm:cxn modelId="{CDAE6D52-1AC8-403A-86AB-FF6D032294EF}" type="presParOf" srcId="{19076511-2372-40BA-B367-868224BBCB51}" destId="{5E8B308B-4E4F-4E01-9C60-09B224ADAB43}" srcOrd="3" destOrd="0" presId="urn:microsoft.com/office/officeart/2005/8/layout/cycle1"/>
    <dgm:cxn modelId="{B767B4A0-3478-4394-BF18-796D7997E123}" type="presParOf" srcId="{19076511-2372-40BA-B367-868224BBCB51}" destId="{2AF1A6F0-AAB9-46FA-9ADB-CA445377D77C}" srcOrd="4" destOrd="0" presId="urn:microsoft.com/office/officeart/2005/8/layout/cycle1"/>
    <dgm:cxn modelId="{5955374D-8920-4AB3-8F2A-A7D22DCDBD93}" type="presParOf" srcId="{19076511-2372-40BA-B367-868224BBCB51}" destId="{C7DCCDEB-2E8A-4DD7-946B-B28D800DC1B0}" srcOrd="5" destOrd="0" presId="urn:microsoft.com/office/officeart/2005/8/layout/cycle1"/>
    <dgm:cxn modelId="{05E13CC7-883D-4E7F-A728-FA2018AAB6DF}" type="presParOf" srcId="{19076511-2372-40BA-B367-868224BBCB51}" destId="{44644964-7CB2-45FE-9F9D-2605CB5AD05E}" srcOrd="6" destOrd="0" presId="urn:microsoft.com/office/officeart/2005/8/layout/cycle1"/>
    <dgm:cxn modelId="{A81FFB06-4EEB-4404-804D-D0D33C30DD46}" type="presParOf" srcId="{19076511-2372-40BA-B367-868224BBCB51}" destId="{2D49E451-4BD5-474D-95C5-84BF7A2B03E5}" srcOrd="7" destOrd="0" presId="urn:microsoft.com/office/officeart/2005/8/layout/cycle1"/>
    <dgm:cxn modelId="{115E3ADC-92F6-42AE-AC68-EFC779EB2795}" type="presParOf" srcId="{19076511-2372-40BA-B367-868224BBCB51}" destId="{702C3A17-00B5-40F8-BD17-5E73B8C139FD}" srcOrd="8" destOrd="0" presId="urn:microsoft.com/office/officeart/2005/8/layout/cycle1"/>
    <dgm:cxn modelId="{F68FAE74-2215-41AC-8DB7-291DEFB43D73}" type="presParOf" srcId="{19076511-2372-40BA-B367-868224BBCB51}" destId="{9DCE7DA0-5AB4-439A-8834-801937940B38}" srcOrd="9" destOrd="0" presId="urn:microsoft.com/office/officeart/2005/8/layout/cycle1"/>
    <dgm:cxn modelId="{5154FEEA-10A0-4628-88C2-BA763B125168}" type="presParOf" srcId="{19076511-2372-40BA-B367-868224BBCB51}" destId="{4580689C-7F94-4F27-9B34-404A3841D024}" srcOrd="10" destOrd="0" presId="urn:microsoft.com/office/officeart/2005/8/layout/cycle1"/>
    <dgm:cxn modelId="{F6F3352D-911E-4546-BC15-78E94AB13C1D}" type="presParOf" srcId="{19076511-2372-40BA-B367-868224BBCB51}" destId="{C1C91688-7B9F-47E2-B790-D53850F6B4E0}" srcOrd="11" destOrd="0" presId="urn:microsoft.com/office/officeart/2005/8/layout/cycle1"/>
    <dgm:cxn modelId="{2A99F1E8-72E0-4A23-8514-8EF37C3F90EE}" type="presParOf" srcId="{19076511-2372-40BA-B367-868224BBCB51}" destId="{9B93E80A-6C68-4376-8BBC-F8613DA770BB}" srcOrd="12" destOrd="0" presId="urn:microsoft.com/office/officeart/2005/8/layout/cycle1"/>
    <dgm:cxn modelId="{8750330B-0E7F-4F5F-9811-0A782B781B11}" type="presParOf" srcId="{19076511-2372-40BA-B367-868224BBCB51}" destId="{EBF859A2-E819-4EA6-9E38-605FB832B09C}" srcOrd="13" destOrd="0" presId="urn:microsoft.com/office/officeart/2005/8/layout/cycle1"/>
    <dgm:cxn modelId="{C424EABB-3C09-414A-B9E4-0C5F0CB8744A}" type="presParOf" srcId="{19076511-2372-40BA-B367-868224BBCB51}" destId="{C42A059E-541E-481C-AE15-31A835CCFDD8}" srcOrd="14" destOrd="0" presId="urn:microsoft.com/office/officeart/2005/8/layout/cycle1"/>
    <dgm:cxn modelId="{48D3DE70-CF22-4123-89A4-601742865BEE}" type="presParOf" srcId="{19076511-2372-40BA-B367-868224BBCB51}" destId="{0D712E50-9418-49B9-8915-085D8226D1A4}" srcOrd="15" destOrd="0" presId="urn:microsoft.com/office/officeart/2005/8/layout/cycle1"/>
    <dgm:cxn modelId="{64630FE3-F8A4-416F-9B04-1A69182C1378}" type="presParOf" srcId="{19076511-2372-40BA-B367-868224BBCB51}" destId="{839BF7BB-5FAC-4D3E-9300-935BB637B1E1}" srcOrd="16" destOrd="0" presId="urn:microsoft.com/office/officeart/2005/8/layout/cycle1"/>
    <dgm:cxn modelId="{8928D7C4-326E-4C14-8DDA-C330223D3247}" type="presParOf" srcId="{19076511-2372-40BA-B367-868224BBCB51}" destId="{77A366B6-B511-42FA-BE99-379531A7BBDA}"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23129-CF41-4C5C-AAF2-8650F2BAA71A}">
      <dsp:nvSpPr>
        <dsp:cNvPr id="0" name=""/>
        <dsp:cNvSpPr/>
      </dsp:nvSpPr>
      <dsp:spPr>
        <a:xfrm>
          <a:off x="3721070" y="13727"/>
          <a:ext cx="1837799" cy="104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hr-HR" sz="1400" b="1" kern="1200" dirty="0">
              <a:solidFill>
                <a:schemeClr val="bg1">
                  <a:lumMod val="85000"/>
                </a:schemeClr>
              </a:solidFill>
            </a:rPr>
            <a:t>PROSPECTING EXPLORATION EVALUATION</a:t>
          </a:r>
        </a:p>
      </dsp:txBody>
      <dsp:txXfrm>
        <a:off x="3721070" y="13727"/>
        <a:ext cx="1837799" cy="1045933"/>
      </dsp:txXfrm>
    </dsp:sp>
    <dsp:sp modelId="{986AA67F-7153-4CD1-A05E-83302E6A7725}">
      <dsp:nvSpPr>
        <dsp:cNvPr id="0" name=""/>
        <dsp:cNvSpPr/>
      </dsp:nvSpPr>
      <dsp:spPr>
        <a:xfrm>
          <a:off x="920983" y="3308"/>
          <a:ext cx="5105950" cy="5105950"/>
        </a:xfrm>
        <a:prstGeom prst="circularArrow">
          <a:avLst>
            <a:gd name="adj1" fmla="val 3994"/>
            <a:gd name="adj2" fmla="val 250608"/>
            <a:gd name="adj3" fmla="val 20571849"/>
            <a:gd name="adj4" fmla="val 19204561"/>
            <a:gd name="adj5" fmla="val 4660"/>
          </a:avLst>
        </a:prstGeom>
        <a:solidFill>
          <a:schemeClr val="bg2">
            <a:lumMod val="75000"/>
          </a:schemeClr>
        </a:solidFill>
        <a:ln w="635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2AF1A6F0-AAB9-46FA-9ADB-CA445377D77C}">
      <dsp:nvSpPr>
        <dsp:cNvPr id="0" name=""/>
        <dsp:cNvSpPr/>
      </dsp:nvSpPr>
      <dsp:spPr>
        <a:xfrm>
          <a:off x="5054812" y="2033317"/>
          <a:ext cx="1502337" cy="104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hr-HR" sz="1400" b="1" kern="1200" dirty="0">
              <a:solidFill>
                <a:schemeClr val="bg1">
                  <a:lumMod val="85000"/>
                </a:schemeClr>
              </a:solidFill>
            </a:rPr>
            <a:t>ENVIRONMENTAL ASSSESSMENT</a:t>
          </a:r>
        </a:p>
      </dsp:txBody>
      <dsp:txXfrm>
        <a:off x="5054812" y="2033317"/>
        <a:ext cx="1502337" cy="1045933"/>
      </dsp:txXfrm>
    </dsp:sp>
    <dsp:sp modelId="{C7DCCDEB-2E8A-4DD7-946B-B28D800DC1B0}">
      <dsp:nvSpPr>
        <dsp:cNvPr id="0" name=""/>
        <dsp:cNvSpPr/>
      </dsp:nvSpPr>
      <dsp:spPr>
        <a:xfrm>
          <a:off x="920983" y="3308"/>
          <a:ext cx="5105950" cy="5105950"/>
        </a:xfrm>
        <a:prstGeom prst="circularArrow">
          <a:avLst>
            <a:gd name="adj1" fmla="val 3994"/>
            <a:gd name="adj2" fmla="val 250608"/>
            <a:gd name="adj3" fmla="val 2144831"/>
            <a:gd name="adj4" fmla="val 777543"/>
            <a:gd name="adj5" fmla="val 4660"/>
          </a:avLst>
        </a:prstGeom>
        <a:solidFill>
          <a:schemeClr val="dk2">
            <a:hueOff val="0"/>
            <a:satOff val="0"/>
            <a:lumOff val="0"/>
            <a:alphaOff val="0"/>
          </a:schemeClr>
        </a:solidFill>
        <a:ln w="635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2D49E451-4BD5-474D-95C5-84BF7A2B03E5}">
      <dsp:nvSpPr>
        <dsp:cNvPr id="0" name=""/>
        <dsp:cNvSpPr/>
      </dsp:nvSpPr>
      <dsp:spPr>
        <a:xfrm>
          <a:off x="3915185" y="4052907"/>
          <a:ext cx="1449569" cy="104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hr-HR" sz="1400" b="1" kern="1200" dirty="0">
              <a:solidFill>
                <a:srgbClr val="0070C0"/>
              </a:solidFill>
            </a:rPr>
            <a:t>DEVELOPMENT</a:t>
          </a:r>
        </a:p>
      </dsp:txBody>
      <dsp:txXfrm>
        <a:off x="3915185" y="4052907"/>
        <a:ext cx="1449569" cy="1045933"/>
      </dsp:txXfrm>
    </dsp:sp>
    <dsp:sp modelId="{702C3A17-00B5-40F8-BD17-5E73B8C139FD}">
      <dsp:nvSpPr>
        <dsp:cNvPr id="0" name=""/>
        <dsp:cNvSpPr/>
      </dsp:nvSpPr>
      <dsp:spPr>
        <a:xfrm>
          <a:off x="866605" y="1164"/>
          <a:ext cx="5105950" cy="5105950"/>
        </a:xfrm>
        <a:prstGeom prst="circularArrow">
          <a:avLst>
            <a:gd name="adj1" fmla="val 3994"/>
            <a:gd name="adj2" fmla="val 250608"/>
            <a:gd name="adj3" fmla="val 5769626"/>
            <a:gd name="adj4" fmla="val 4745623"/>
            <a:gd name="adj5" fmla="val 4660"/>
          </a:avLst>
        </a:prstGeom>
        <a:solidFill>
          <a:schemeClr val="dk2">
            <a:hueOff val="0"/>
            <a:satOff val="0"/>
            <a:lumOff val="0"/>
            <a:alphaOff val="0"/>
          </a:schemeClr>
        </a:solidFill>
        <a:ln w="635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4580689C-7F94-4F27-9B34-404A3841D024}">
      <dsp:nvSpPr>
        <dsp:cNvPr id="0" name=""/>
        <dsp:cNvSpPr/>
      </dsp:nvSpPr>
      <dsp:spPr>
        <a:xfrm>
          <a:off x="1560398" y="4052907"/>
          <a:ext cx="1495099" cy="104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hr-HR" sz="1400" b="1" kern="1200" dirty="0">
              <a:solidFill>
                <a:srgbClr val="0070C0"/>
              </a:solidFill>
            </a:rPr>
            <a:t>EXTRACTION</a:t>
          </a:r>
        </a:p>
        <a:p>
          <a:pPr lvl="0" algn="ctr" defTabSz="622300">
            <a:lnSpc>
              <a:spcPct val="90000"/>
            </a:lnSpc>
            <a:spcBef>
              <a:spcPct val="0"/>
            </a:spcBef>
            <a:spcAft>
              <a:spcPct val="35000"/>
            </a:spcAft>
          </a:pPr>
          <a:r>
            <a:rPr lang="hr-HR" sz="1400" b="1" kern="1200" dirty="0">
              <a:solidFill>
                <a:srgbClr val="0070C0"/>
              </a:solidFill>
            </a:rPr>
            <a:t>PROCESSING</a:t>
          </a:r>
        </a:p>
      </dsp:txBody>
      <dsp:txXfrm>
        <a:off x="1560398" y="4052907"/>
        <a:ext cx="1495099" cy="1045933"/>
      </dsp:txXfrm>
    </dsp:sp>
    <dsp:sp modelId="{C1C91688-7B9F-47E2-B790-D53850F6B4E0}">
      <dsp:nvSpPr>
        <dsp:cNvPr id="0" name=""/>
        <dsp:cNvSpPr/>
      </dsp:nvSpPr>
      <dsp:spPr>
        <a:xfrm>
          <a:off x="920983" y="3308"/>
          <a:ext cx="5105950" cy="5105950"/>
        </a:xfrm>
        <a:prstGeom prst="circularArrow">
          <a:avLst>
            <a:gd name="adj1" fmla="val 3994"/>
            <a:gd name="adj2" fmla="val 250608"/>
            <a:gd name="adj3" fmla="val 9771849"/>
            <a:gd name="adj4" fmla="val 8404561"/>
            <a:gd name="adj5" fmla="val 4660"/>
          </a:avLst>
        </a:prstGeom>
        <a:solidFill>
          <a:schemeClr val="dk2">
            <a:hueOff val="0"/>
            <a:satOff val="0"/>
            <a:lumOff val="0"/>
            <a:alphaOff val="0"/>
          </a:schemeClr>
        </a:solidFill>
        <a:ln w="635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EBF859A2-E819-4EA6-9E38-605FB832B09C}">
      <dsp:nvSpPr>
        <dsp:cNvPr id="0" name=""/>
        <dsp:cNvSpPr/>
      </dsp:nvSpPr>
      <dsp:spPr>
        <a:xfrm>
          <a:off x="618970" y="2033317"/>
          <a:ext cx="1045933" cy="104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hr-HR" sz="1400" b="1" kern="1200" dirty="0">
              <a:solidFill>
                <a:srgbClr val="0070C0"/>
              </a:solidFill>
            </a:rPr>
            <a:t>CLOSURE</a:t>
          </a:r>
        </a:p>
      </dsp:txBody>
      <dsp:txXfrm>
        <a:off x="618970" y="2033317"/>
        <a:ext cx="1045933" cy="1045933"/>
      </dsp:txXfrm>
    </dsp:sp>
    <dsp:sp modelId="{C42A059E-541E-481C-AE15-31A835CCFDD8}">
      <dsp:nvSpPr>
        <dsp:cNvPr id="0" name=""/>
        <dsp:cNvSpPr/>
      </dsp:nvSpPr>
      <dsp:spPr>
        <a:xfrm>
          <a:off x="920983" y="3308"/>
          <a:ext cx="5105950" cy="5105950"/>
        </a:xfrm>
        <a:prstGeom prst="circularArrow">
          <a:avLst>
            <a:gd name="adj1" fmla="val 3994"/>
            <a:gd name="adj2" fmla="val 250608"/>
            <a:gd name="adj3" fmla="val 12994909"/>
            <a:gd name="adj4" fmla="val 11577543"/>
            <a:gd name="adj5" fmla="val 4660"/>
          </a:avLst>
        </a:prstGeom>
        <a:solidFill>
          <a:schemeClr val="bg2">
            <a:lumMod val="75000"/>
          </a:schemeClr>
        </a:solidFill>
        <a:ln w="635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839BF7BB-5FAC-4D3E-9300-935BB637B1E1}">
      <dsp:nvSpPr>
        <dsp:cNvPr id="0" name=""/>
        <dsp:cNvSpPr/>
      </dsp:nvSpPr>
      <dsp:spPr>
        <a:xfrm>
          <a:off x="1707530" y="13727"/>
          <a:ext cx="1200836" cy="104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hr-HR" sz="1400" b="1" kern="1200" dirty="0">
              <a:solidFill>
                <a:schemeClr val="bg1">
                  <a:lumMod val="85000"/>
                </a:schemeClr>
              </a:solidFill>
            </a:rPr>
            <a:t>RECLAMATION MONITORING</a:t>
          </a:r>
        </a:p>
      </dsp:txBody>
      <dsp:txXfrm>
        <a:off x="1707530" y="13727"/>
        <a:ext cx="1200836" cy="1045933"/>
      </dsp:txXfrm>
    </dsp:sp>
    <dsp:sp modelId="{77A366B6-B511-42FA-BE99-379531A7BBDA}">
      <dsp:nvSpPr>
        <dsp:cNvPr id="0" name=""/>
        <dsp:cNvSpPr/>
      </dsp:nvSpPr>
      <dsp:spPr>
        <a:xfrm>
          <a:off x="920983" y="-28297"/>
          <a:ext cx="5105950" cy="5105950"/>
        </a:xfrm>
        <a:prstGeom prst="circularArrow">
          <a:avLst>
            <a:gd name="adj1" fmla="val 3994"/>
            <a:gd name="adj2" fmla="val 250608"/>
            <a:gd name="adj3" fmla="val 16314356"/>
            <a:gd name="adj4" fmla="val 15357834"/>
            <a:gd name="adj5" fmla="val 4660"/>
          </a:avLst>
        </a:prstGeom>
        <a:solidFill>
          <a:schemeClr val="bg2">
            <a:lumMod val="75000"/>
          </a:schemeClr>
        </a:solidFill>
        <a:ln w="635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ED8D6F-A0C0-46C0-A295-D3723D5EA4AB}" type="datetimeFigureOut">
              <a:rPr lang="en-GB" smtClean="0"/>
              <a:pPr/>
              <a:t>01/10/2017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1BAC1F-13D3-43CD-A146-021F1C35905E}" type="slidenum">
              <a:rPr lang="en-GB" smtClean="0"/>
              <a:pPr/>
              <a:t>‹#›</a:t>
            </a:fld>
            <a:endParaRPr lang="en-GB"/>
          </a:p>
        </p:txBody>
      </p:sp>
    </p:spTree>
    <p:extLst>
      <p:ext uri="{BB962C8B-B14F-4D97-AF65-F5344CB8AC3E}">
        <p14:creationId xmlns:p14="http://schemas.microsoft.com/office/powerpoint/2010/main" val="1908499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2B6E7B-3576-4970-B1A2-88C1ABE177BE}" type="datetimeFigureOut">
              <a:rPr lang="en-GB" smtClean="0"/>
              <a:pPr/>
              <a:t>01/10/2017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992C1D-2BFA-4AF9-ACBF-EB79A88E7C43}" type="slidenum">
              <a:rPr lang="en-GB" smtClean="0"/>
              <a:pPr/>
              <a:t>‹#›</a:t>
            </a:fld>
            <a:endParaRPr lang="en-GB"/>
          </a:p>
        </p:txBody>
      </p:sp>
    </p:spTree>
    <p:extLst>
      <p:ext uri="{BB962C8B-B14F-4D97-AF65-F5344CB8AC3E}">
        <p14:creationId xmlns:p14="http://schemas.microsoft.com/office/powerpoint/2010/main" val="376423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20" name="Rectangle 19"/>
          <p:cNvSpPr/>
          <p:nvPr userDrawn="1"/>
        </p:nvSpPr>
        <p:spPr>
          <a:xfrm>
            <a:off x="11369758" y="6467128"/>
            <a:ext cx="301686" cy="230832"/>
          </a:xfrm>
          <a:prstGeom prst="rect">
            <a:avLst/>
          </a:prstGeom>
        </p:spPr>
        <p:txBody>
          <a:bodyPr wrap="none">
            <a:spAutoFit/>
          </a:bodyPr>
          <a:lstStyle/>
          <a:p>
            <a:pPr algn="ctr"/>
            <a:fld id="{C2DE46A0-92A9-4CB6-B66D-C429D4C93DD8}" type="slidenum">
              <a:rPr lang="en-GB" sz="900" smtClean="0">
                <a:solidFill>
                  <a:srgbClr val="FFFFFF"/>
                </a:solidFill>
                <a:latin typeface="Titillium" pitchFamily="50" charset="0"/>
              </a:rPr>
              <a:pPr algn="ctr"/>
              <a:t>‹#›</a:t>
            </a:fld>
            <a:endParaRPr lang="en-GB" sz="900" dirty="0">
              <a:solidFill>
                <a:srgbClr val="FFFFFF"/>
              </a:solidFill>
              <a:latin typeface="Titillium" pitchFamily="50" charset="0"/>
            </a:endParaRPr>
          </a:p>
        </p:txBody>
      </p:sp>
      <p:sp>
        <p:nvSpPr>
          <p:cNvPr id="5" name="Text Placeholder 4"/>
          <p:cNvSpPr>
            <a:spLocks noGrp="1"/>
          </p:cNvSpPr>
          <p:nvPr>
            <p:ph type="body" sz="quarter" idx="16" hasCustomPrompt="1"/>
            <p:custDataLst>
              <p:tags r:id="rId1"/>
            </p:custDataLst>
          </p:nvPr>
        </p:nvSpPr>
        <p:spPr>
          <a:xfrm>
            <a:off x="623395" y="1196980"/>
            <a:ext cx="7920530"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a:lvl3pPr>
            <a:lvl4pPr>
              <a:defRPr lang="en-GB" dirty="0" smtClean="0"/>
            </a:lvl4pPr>
          </a:lstStyle>
          <a:p>
            <a:pPr lvl="0">
              <a:buClr>
                <a:schemeClr val="bg2"/>
              </a:buClr>
            </a:pPr>
            <a:r>
              <a:rPr lang="en-GB" sz="2000" dirty="0"/>
              <a:t>Text Here</a:t>
            </a:r>
            <a:br>
              <a:rPr lang="en-GB" sz="2000" dirty="0"/>
            </a:br>
            <a:r>
              <a:rPr lang="en-GB" sz="2000" dirty="0" err="1"/>
              <a:t>asdasdasd</a:t>
            </a:r>
            <a:endParaRPr lang="en-GB" sz="2000" dirty="0"/>
          </a:p>
          <a:p>
            <a:pPr lvl="1">
              <a:buClr>
                <a:schemeClr val="bg2"/>
              </a:buClr>
            </a:pPr>
            <a:r>
              <a:rPr lang="en-GB" sz="2000" dirty="0"/>
              <a:t>Text Here</a:t>
            </a:r>
            <a:br>
              <a:rPr lang="en-GB" sz="2000" dirty="0"/>
            </a:br>
            <a:r>
              <a:rPr lang="en-GB" sz="2000" dirty="0" err="1"/>
              <a:t>asdasdasd</a:t>
            </a:r>
            <a:endParaRPr lang="en-GB" sz="2000" dirty="0"/>
          </a:p>
          <a:p>
            <a:pPr lvl="2">
              <a:buClr>
                <a:schemeClr val="bg2"/>
              </a:buClr>
            </a:pPr>
            <a:r>
              <a:rPr lang="en-GB" dirty="0"/>
              <a:t>Text Here</a:t>
            </a:r>
            <a:br>
              <a:rPr lang="en-GB" dirty="0"/>
            </a:br>
            <a:r>
              <a:rPr lang="en-GB" dirty="0" err="1"/>
              <a:t>asdasdasd</a:t>
            </a:r>
            <a:endParaRPr lang="en-GB" dirty="0"/>
          </a:p>
          <a:p>
            <a:pPr lvl="3">
              <a:buClr>
                <a:schemeClr val="bg2"/>
              </a:buClr>
            </a:pPr>
            <a:r>
              <a:rPr lang="en-GB" dirty="0"/>
              <a:t>Text Here</a:t>
            </a:r>
            <a:br>
              <a:rPr lang="en-GB" dirty="0"/>
            </a:br>
            <a:r>
              <a:rPr lang="en-GB" dirty="0" err="1"/>
              <a:t>asasd</a:t>
            </a:r>
            <a:endParaRPr lang="en-GB" dirty="0"/>
          </a:p>
          <a:p>
            <a:pPr lvl="2">
              <a:buClr>
                <a:schemeClr val="bg2"/>
              </a:buClr>
            </a:pPr>
            <a:endParaRPr lang="en-GB" dirty="0"/>
          </a:p>
        </p:txBody>
      </p:sp>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7"/>
          </p:nvPr>
        </p:nvSpPr>
        <p:spPr/>
        <p:txBody>
          <a:bodyPr/>
          <a:lstStyle/>
          <a:p>
            <a:fld id="{CEF3A036-06B3-4C92-B0F0-5AE41EC14CBC}" type="slidenum">
              <a:rPr lang="en-US" smtClean="0"/>
              <a:t>‹#›</a:t>
            </a:fld>
            <a:endParaRPr lang="en-US"/>
          </a:p>
        </p:txBody>
      </p:sp>
    </p:spTree>
    <p:extLst>
      <p:ext uri="{BB962C8B-B14F-4D97-AF65-F5344CB8AC3E}">
        <p14:creationId xmlns:p14="http://schemas.microsoft.com/office/powerpoint/2010/main" val="191940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3 Images 02">
    <p:spTree>
      <p:nvGrpSpPr>
        <p:cNvPr id="1" name=""/>
        <p:cNvGrpSpPr/>
        <p:nvPr/>
      </p:nvGrpSpPr>
      <p:grpSpPr>
        <a:xfrm>
          <a:off x="0" y="0"/>
          <a:ext cx="0" cy="0"/>
          <a:chOff x="0" y="0"/>
          <a:chExt cx="0" cy="0"/>
        </a:xfrm>
      </p:grpSpPr>
      <p:sp>
        <p:nvSpPr>
          <p:cNvPr id="7" name="Picture Placeholder 24"/>
          <p:cNvSpPr>
            <a:spLocks noGrp="1"/>
          </p:cNvSpPr>
          <p:nvPr>
            <p:ph type="pic" sz="quarter" idx="15"/>
          </p:nvPr>
        </p:nvSpPr>
        <p:spPr>
          <a:xfrm>
            <a:off x="623391" y="3998829"/>
            <a:ext cx="6193333" cy="1584176"/>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Text Placeholder 4"/>
          <p:cNvSpPr>
            <a:spLocks noGrp="1"/>
          </p:cNvSpPr>
          <p:nvPr>
            <p:ph type="body" sz="quarter" idx="18" hasCustomPrompt="1"/>
          </p:nvPr>
        </p:nvSpPr>
        <p:spPr>
          <a:xfrm>
            <a:off x="623397" y="1196980"/>
            <a:ext cx="6193332" cy="2376041"/>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smtClean="0"/>
            </a:lvl4pPr>
          </a:lstStyle>
          <a:p>
            <a:pPr lvl="0">
              <a:buClr>
                <a:schemeClr val="bg2"/>
              </a:buClr>
            </a:pPr>
            <a:r>
              <a:rPr lang="en-GB" sz="2000" dirty="0"/>
              <a:t>Text Here</a:t>
            </a:r>
          </a:p>
          <a:p>
            <a:pPr lvl="1">
              <a:buClr>
                <a:schemeClr val="bg2"/>
              </a:buClr>
            </a:pPr>
            <a:r>
              <a:rPr lang="en-GB" sz="2000" dirty="0"/>
              <a:t>Text Here</a:t>
            </a:r>
          </a:p>
          <a:p>
            <a:pPr lvl="2">
              <a:buClr>
                <a:schemeClr val="bg2"/>
              </a:buClr>
            </a:pPr>
            <a:r>
              <a:rPr lang="en-GB" dirty="0"/>
              <a:t>Text Here</a:t>
            </a:r>
          </a:p>
          <a:p>
            <a:pPr lvl="3">
              <a:buClr>
                <a:schemeClr val="bg2"/>
              </a:buClr>
            </a:pPr>
            <a:r>
              <a:rPr lang="en-GB" dirty="0"/>
              <a:t>Text Here</a:t>
            </a:r>
          </a:p>
          <a:p>
            <a:pPr lvl="1">
              <a:buClr>
                <a:schemeClr val="bg2"/>
              </a:buClr>
            </a:pPr>
            <a:endParaRPr lang="en-GB" dirty="0"/>
          </a:p>
        </p:txBody>
      </p:sp>
      <p:sp>
        <p:nvSpPr>
          <p:cNvPr id="9" name="Picture Placeholder 24"/>
          <p:cNvSpPr>
            <a:spLocks noGrp="1"/>
          </p:cNvSpPr>
          <p:nvPr>
            <p:ph type="pic" sz="quarter" idx="19"/>
          </p:nvPr>
        </p:nvSpPr>
        <p:spPr>
          <a:xfrm>
            <a:off x="7246760" y="1196752"/>
            <a:ext cx="4299960" cy="2376264"/>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10" name="Picture Placeholder 24"/>
          <p:cNvSpPr>
            <a:spLocks noGrp="1"/>
          </p:cNvSpPr>
          <p:nvPr>
            <p:ph type="pic" sz="quarter" idx="20"/>
          </p:nvPr>
        </p:nvSpPr>
        <p:spPr>
          <a:xfrm>
            <a:off x="7248128" y="3996848"/>
            <a:ext cx="4320480" cy="1584176"/>
          </a:xfrm>
          <a:prstGeom prst="round2DiagRect">
            <a:avLst>
              <a:gd name="adj1" fmla="val 0"/>
              <a:gd name="adj2" fmla="val 20857"/>
            </a:avLst>
          </a:prstGeom>
        </p:spPr>
        <p:txBody>
          <a:bodyPr/>
          <a:lstStyle>
            <a:lvl1pPr marL="0" indent="0">
              <a:buNone/>
              <a:defRPr sz="1600"/>
            </a:lvl1pPr>
          </a:lstStyle>
          <a:p>
            <a:r>
              <a:rPr lang="en-US"/>
              <a:t>Drag picture to placeholder or click icon to add</a:t>
            </a:r>
            <a:endParaRPr lang="en-GB" dirty="0"/>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100683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3 Image 02">
    <p:spTree>
      <p:nvGrpSpPr>
        <p:cNvPr id="1" name=""/>
        <p:cNvGrpSpPr/>
        <p:nvPr/>
      </p:nvGrpSpPr>
      <p:grpSpPr>
        <a:xfrm>
          <a:off x="0" y="0"/>
          <a:ext cx="0" cy="0"/>
          <a:chOff x="0" y="0"/>
          <a:chExt cx="0" cy="0"/>
        </a:xfrm>
      </p:grpSpPr>
      <p:sp>
        <p:nvSpPr>
          <p:cNvPr id="25" name="Picture Placeholder 24"/>
          <p:cNvSpPr>
            <a:spLocks noGrp="1"/>
          </p:cNvSpPr>
          <p:nvPr>
            <p:ph type="pic" sz="quarter" idx="15"/>
          </p:nvPr>
        </p:nvSpPr>
        <p:spPr>
          <a:xfrm>
            <a:off x="7248128" y="3573016"/>
            <a:ext cx="4319985" cy="2007670"/>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Picture Placeholder 24"/>
          <p:cNvSpPr>
            <a:spLocks noGrp="1"/>
          </p:cNvSpPr>
          <p:nvPr>
            <p:ph type="pic" sz="quarter" idx="16"/>
          </p:nvPr>
        </p:nvSpPr>
        <p:spPr>
          <a:xfrm>
            <a:off x="7247268" y="1196752"/>
            <a:ext cx="4320845" cy="1950720"/>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10" name="Text Placeholder 4"/>
          <p:cNvSpPr>
            <a:spLocks noGrp="1"/>
          </p:cNvSpPr>
          <p:nvPr>
            <p:ph type="body" sz="quarter" idx="18" hasCustomPrompt="1"/>
          </p:nvPr>
        </p:nvSpPr>
        <p:spPr>
          <a:xfrm>
            <a:off x="623397" y="1196980"/>
            <a:ext cx="6193332"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5" y="541719"/>
            <a:ext cx="6193330" cy="432048"/>
          </a:xfrm>
        </p:spPr>
        <p:txBody>
          <a:bodyPr/>
          <a:lstStyle/>
          <a:p>
            <a:r>
              <a:rPr lang="en-US"/>
              <a:t>Click to edit Master title style</a:t>
            </a:r>
          </a:p>
        </p:txBody>
      </p:sp>
    </p:spTree>
    <p:extLst>
      <p:ext uri="{BB962C8B-B14F-4D97-AF65-F5344CB8AC3E}">
        <p14:creationId xmlns:p14="http://schemas.microsoft.com/office/powerpoint/2010/main" val="200046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hasCustomPrompt="1"/>
          </p:nvPr>
        </p:nvSpPr>
        <p:spPr>
          <a:xfrm>
            <a:off x="2831641" y="3785892"/>
            <a:ext cx="6542123" cy="368300"/>
          </a:xfrm>
          <a:prstGeom prst="rect">
            <a:avLst/>
          </a:prstGeom>
        </p:spPr>
        <p:txBody>
          <a:bodyPr/>
          <a:lstStyle>
            <a:lvl1pPr marL="0" indent="0" algn="ctr">
              <a:buNone/>
              <a:defRPr sz="2000">
                <a:solidFill>
                  <a:schemeClr val="bg2"/>
                </a:solidFill>
              </a:defRPr>
            </a:lvl1pPr>
          </a:lstStyle>
          <a:p>
            <a:pPr lvl="0"/>
            <a:r>
              <a:rPr lang="en-GB" dirty="0"/>
              <a:t>Additional Information</a:t>
            </a:r>
          </a:p>
        </p:txBody>
      </p:sp>
      <p:pic>
        <p:nvPicPr>
          <p:cNvPr id="15" name="Picture 5" descr="http://upload.wikimedia.org/wikipedia/commons/thumb/b/b7/Flag_of_Europe.svg/2000px-Flag_of_Europe.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48800" y="4536881"/>
            <a:ext cx="315899" cy="220298"/>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15"/>
          <p:cNvSpPr/>
          <p:nvPr userDrawn="1"/>
        </p:nvSpPr>
        <p:spPr>
          <a:xfrm>
            <a:off x="5231904" y="4509125"/>
            <a:ext cx="2026080" cy="276999"/>
          </a:xfrm>
          <a:prstGeom prst="rect">
            <a:avLst/>
          </a:prstGeom>
        </p:spPr>
        <p:txBody>
          <a:bodyPr wrap="square">
            <a:spAutoFit/>
          </a:bodyPr>
          <a:lstStyle/>
          <a:p>
            <a:pPr algn="just"/>
            <a:r>
              <a:rPr lang="en-US" sz="600" dirty="0" err="1">
                <a:solidFill>
                  <a:srgbClr val="949494"/>
                </a:solidFill>
                <a:latin typeface="Titillium-Light"/>
              </a:rPr>
              <a:t>RawMaterials</a:t>
            </a:r>
            <a:r>
              <a:rPr lang="en-US" sz="600" dirty="0">
                <a:solidFill>
                  <a:srgbClr val="949494"/>
                </a:solidFill>
                <a:latin typeface="Titillium-Light"/>
              </a:rPr>
              <a:t> is supported by the EIT,</a:t>
            </a:r>
          </a:p>
          <a:p>
            <a:pPr algn="just"/>
            <a:r>
              <a:rPr lang="en-US" sz="600" dirty="0">
                <a:solidFill>
                  <a:srgbClr val="949494"/>
                </a:solidFill>
                <a:latin typeface="Titillium-Light"/>
              </a:rPr>
              <a:t>a body of the European Union</a:t>
            </a:r>
            <a:endParaRPr lang="it-IT" sz="600" dirty="0">
              <a:solidFill>
                <a:srgbClr val="949494"/>
              </a:solidFill>
            </a:endParaRPr>
          </a:p>
        </p:txBody>
      </p:sp>
      <p:sp>
        <p:nvSpPr>
          <p:cNvPr id="17" name="Freeform 16"/>
          <p:cNvSpPr>
            <a:spLocks/>
          </p:cNvSpPr>
          <p:nvPr/>
        </p:nvSpPr>
        <p:spPr bwMode="auto">
          <a:xfrm>
            <a:off x="1938757" y="0"/>
            <a:ext cx="9208214" cy="6858000"/>
          </a:xfrm>
          <a:custGeom>
            <a:avLst/>
            <a:gdLst>
              <a:gd name="connsiteX0" fmla="*/ 0 w 9208214"/>
              <a:gd name="connsiteY0" fmla="*/ 3451989 h 6858000"/>
              <a:gd name="connsiteX1" fmla="*/ 256911 w 9208214"/>
              <a:gd name="connsiteY1" fmla="*/ 3451989 h 6858000"/>
              <a:gd name="connsiteX2" fmla="*/ 1840424 w 9208214"/>
              <a:gd name="connsiteY2" fmla="*/ 6813426 h 6858000"/>
              <a:gd name="connsiteX3" fmla="*/ 1897147 w 9208214"/>
              <a:gd name="connsiteY3" fmla="*/ 6858000 h 6858000"/>
              <a:gd name="connsiteX4" fmla="*/ 1511414 w 9208214"/>
              <a:gd name="connsiteY4" fmla="*/ 6858000 h 6858000"/>
              <a:gd name="connsiteX5" fmla="*/ 1510364 w 9208214"/>
              <a:gd name="connsiteY5" fmla="*/ 6857092 h 6858000"/>
              <a:gd name="connsiteX6" fmla="*/ 0 w 9208214"/>
              <a:gd name="connsiteY6" fmla="*/ 3451989 h 6858000"/>
              <a:gd name="connsiteX7" fmla="*/ 7276793 w 9208214"/>
              <a:gd name="connsiteY7" fmla="*/ 0 h 6858000"/>
              <a:gd name="connsiteX8" fmla="*/ 7650264 w 9208214"/>
              <a:gd name="connsiteY8" fmla="*/ 0 h 6858000"/>
              <a:gd name="connsiteX9" fmla="*/ 7695823 w 9208214"/>
              <a:gd name="connsiteY9" fmla="*/ 39490 h 6858000"/>
              <a:gd name="connsiteX10" fmla="*/ 9208214 w 9208214"/>
              <a:gd name="connsiteY10" fmla="*/ 3451989 h 6858000"/>
              <a:gd name="connsiteX11" fmla="*/ 7695823 w 9208214"/>
              <a:gd name="connsiteY11" fmla="*/ 6857092 h 6858000"/>
              <a:gd name="connsiteX12" fmla="*/ 7694771 w 9208214"/>
              <a:gd name="connsiteY12" fmla="*/ 6858000 h 6858000"/>
              <a:gd name="connsiteX13" fmla="*/ 7319219 w 9208214"/>
              <a:gd name="connsiteY13" fmla="*/ 6858000 h 6858000"/>
              <a:gd name="connsiteX14" fmla="*/ 7381312 w 9208214"/>
              <a:gd name="connsiteY14" fmla="*/ 6809057 h 6858000"/>
              <a:gd name="connsiteX15" fmla="*/ 8964825 w 9208214"/>
              <a:gd name="connsiteY15" fmla="*/ 3451989 h 6858000"/>
              <a:gd name="connsiteX16" fmla="*/ 7381312 w 9208214"/>
              <a:gd name="connsiteY16" fmla="*/ 82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8214" h="6858000">
                <a:moveTo>
                  <a:pt x="0" y="3451989"/>
                </a:moveTo>
                <a:cubicBezTo>
                  <a:pt x="0" y="3451989"/>
                  <a:pt x="0" y="3451989"/>
                  <a:pt x="256911" y="3451989"/>
                </a:cubicBezTo>
                <a:cubicBezTo>
                  <a:pt x="256911" y="4806241"/>
                  <a:pt x="872989" y="6014986"/>
                  <a:pt x="1840424" y="6813426"/>
                </a:cubicBezTo>
                <a:lnTo>
                  <a:pt x="1897147" y="6858000"/>
                </a:lnTo>
                <a:lnTo>
                  <a:pt x="1511414" y="6858000"/>
                </a:lnTo>
                <a:lnTo>
                  <a:pt x="1510364" y="6857092"/>
                </a:lnTo>
                <a:cubicBezTo>
                  <a:pt x="583872" y="6016307"/>
                  <a:pt x="0" y="4802859"/>
                  <a:pt x="0" y="3451989"/>
                </a:cubicBezTo>
                <a:close/>
                <a:moveTo>
                  <a:pt x="7276793" y="0"/>
                </a:moveTo>
                <a:lnTo>
                  <a:pt x="7650264" y="0"/>
                </a:lnTo>
                <a:lnTo>
                  <a:pt x="7695823" y="39490"/>
                </a:lnTo>
                <a:cubicBezTo>
                  <a:pt x="8624342" y="883854"/>
                  <a:pt x="9208214" y="2101119"/>
                  <a:pt x="9208214" y="3451989"/>
                </a:cubicBezTo>
                <a:cubicBezTo>
                  <a:pt x="9208214" y="4802859"/>
                  <a:pt x="8624342" y="6016307"/>
                  <a:pt x="7695823" y="6857092"/>
                </a:cubicBezTo>
                <a:lnTo>
                  <a:pt x="7694771" y="6858000"/>
                </a:lnTo>
                <a:lnTo>
                  <a:pt x="7319219" y="6858000"/>
                </a:lnTo>
                <a:lnTo>
                  <a:pt x="7381312" y="6809057"/>
                </a:lnTo>
                <a:cubicBezTo>
                  <a:pt x="8348747" y="6008329"/>
                  <a:pt x="8964825" y="4798632"/>
                  <a:pt x="8964825" y="3451989"/>
                </a:cubicBezTo>
                <a:cubicBezTo>
                  <a:pt x="8964825" y="2097738"/>
                  <a:pt x="8348747" y="884713"/>
                  <a:pt x="7381312" y="8252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13"/>
          <p:cNvSpPr>
            <a:spLocks/>
          </p:cNvSpPr>
          <p:nvPr/>
        </p:nvSpPr>
        <p:spPr bwMode="auto">
          <a:xfrm>
            <a:off x="2967942" y="0"/>
            <a:ext cx="6665200" cy="6858000"/>
          </a:xfrm>
          <a:custGeom>
            <a:avLst/>
            <a:gdLst>
              <a:gd name="connsiteX0" fmla="*/ 2610061 w 6665200"/>
              <a:gd name="connsiteY0" fmla="*/ 0 h 6858000"/>
              <a:gd name="connsiteX1" fmla="*/ 4534054 w 6665200"/>
              <a:gd name="connsiteY1" fmla="*/ 0 h 6858000"/>
              <a:gd name="connsiteX2" fmla="*/ 4751819 w 6665200"/>
              <a:gd name="connsiteY2" fmla="*/ 67745 h 6858000"/>
              <a:gd name="connsiteX3" fmla="*/ 6665200 w 6665200"/>
              <a:gd name="connsiteY3" fmla="*/ 1653704 h 6858000"/>
              <a:gd name="connsiteX4" fmla="*/ 6462405 w 6665200"/>
              <a:gd name="connsiteY4" fmla="*/ 1775392 h 6858000"/>
              <a:gd name="connsiteX5" fmla="*/ 3569194 w 6665200"/>
              <a:gd name="connsiteY5" fmla="*/ 112319 h 6858000"/>
              <a:gd name="connsiteX6" fmla="*/ 243355 w 6665200"/>
              <a:gd name="connsiteY6" fmla="*/ 3451986 h 6858000"/>
              <a:gd name="connsiteX7" fmla="*/ 3569194 w 6665200"/>
              <a:gd name="connsiteY7" fmla="*/ 6778133 h 6858000"/>
              <a:gd name="connsiteX8" fmla="*/ 6462405 w 6665200"/>
              <a:gd name="connsiteY8" fmla="*/ 5115059 h 6858000"/>
              <a:gd name="connsiteX9" fmla="*/ 6665200 w 6665200"/>
              <a:gd name="connsiteY9" fmla="*/ 5236748 h 6858000"/>
              <a:gd name="connsiteX10" fmla="*/ 4751819 w 6665200"/>
              <a:gd name="connsiteY10" fmla="*/ 6822706 h 6858000"/>
              <a:gd name="connsiteX11" fmla="*/ 4638367 w 6665200"/>
              <a:gd name="connsiteY11" fmla="*/ 6858000 h 6858000"/>
              <a:gd name="connsiteX12" fmla="*/ 2497192 w 6665200"/>
              <a:gd name="connsiteY12" fmla="*/ 6858000 h 6858000"/>
              <a:gd name="connsiteX13" fmla="*/ 2340920 w 6665200"/>
              <a:gd name="connsiteY13" fmla="*/ 6805210 h 6858000"/>
              <a:gd name="connsiteX14" fmla="*/ 0 w 6665200"/>
              <a:gd name="connsiteY14" fmla="*/ 3451986 h 6858000"/>
              <a:gd name="connsiteX15" fmla="*/ 2506837 w 6665200"/>
              <a:gd name="connsiteY15" fmla="*/ 29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200" h="6858000">
                <a:moveTo>
                  <a:pt x="2610061" y="0"/>
                </a:moveTo>
                <a:lnTo>
                  <a:pt x="4534054" y="0"/>
                </a:lnTo>
                <a:lnTo>
                  <a:pt x="4751819" y="67745"/>
                </a:lnTo>
                <a:cubicBezTo>
                  <a:pt x="5566673" y="351153"/>
                  <a:pt x="6246935" y="919349"/>
                  <a:pt x="6665200" y="1653704"/>
                </a:cubicBezTo>
                <a:cubicBezTo>
                  <a:pt x="6665200" y="1653704"/>
                  <a:pt x="6665200" y="1653704"/>
                  <a:pt x="6462405" y="1775392"/>
                </a:cubicBezTo>
                <a:cubicBezTo>
                  <a:pt x="5881059" y="788365"/>
                  <a:pt x="4799485" y="112319"/>
                  <a:pt x="3569194" y="112319"/>
                </a:cubicBezTo>
                <a:cubicBezTo>
                  <a:pt x="1730519" y="112319"/>
                  <a:pt x="243355" y="1613141"/>
                  <a:pt x="243355" y="3451986"/>
                </a:cubicBezTo>
                <a:cubicBezTo>
                  <a:pt x="243355" y="5290831"/>
                  <a:pt x="1730519" y="6778133"/>
                  <a:pt x="3569194" y="6778133"/>
                </a:cubicBezTo>
                <a:cubicBezTo>
                  <a:pt x="4799485" y="6778133"/>
                  <a:pt x="5881059" y="6102087"/>
                  <a:pt x="6462405" y="5115059"/>
                </a:cubicBezTo>
                <a:cubicBezTo>
                  <a:pt x="6462405" y="5115059"/>
                  <a:pt x="6462405" y="5115059"/>
                  <a:pt x="6665200" y="5236748"/>
                </a:cubicBezTo>
                <a:cubicBezTo>
                  <a:pt x="6246935" y="5971103"/>
                  <a:pt x="5566673" y="6539298"/>
                  <a:pt x="4751819" y="6822706"/>
                </a:cubicBezTo>
                <a:lnTo>
                  <a:pt x="4638367" y="6858000"/>
                </a:lnTo>
                <a:lnTo>
                  <a:pt x="2497192" y="6858000"/>
                </a:lnTo>
                <a:lnTo>
                  <a:pt x="2340920" y="6805210"/>
                </a:lnTo>
                <a:cubicBezTo>
                  <a:pt x="973708" y="6305376"/>
                  <a:pt x="0" y="4994216"/>
                  <a:pt x="0" y="3451986"/>
                </a:cubicBezTo>
                <a:cubicBezTo>
                  <a:pt x="0" y="1837081"/>
                  <a:pt x="1053162" y="481028"/>
                  <a:pt x="2506837" y="29282"/>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9" name="LOGO"/>
          <p:cNvPicPr>
            <a:picLocks noChangeAspect="1"/>
          </p:cNvPicPr>
          <p:nvPr userDrawn="1"/>
        </p:nvPicPr>
        <p:blipFill>
          <a:blip r:embed="rId3"/>
          <a:stretch>
            <a:fillRect/>
          </a:stretch>
        </p:blipFill>
        <p:spPr>
          <a:xfrm>
            <a:off x="4794364" y="2204863"/>
            <a:ext cx="3749561" cy="1041967"/>
          </a:xfrm>
          <a:prstGeom prst="rect">
            <a:avLst/>
          </a:prstGeom>
        </p:spPr>
      </p:pic>
    </p:spTree>
    <p:extLst>
      <p:ext uri="{BB962C8B-B14F-4D97-AF65-F5344CB8AC3E}">
        <p14:creationId xmlns:p14="http://schemas.microsoft.com/office/powerpoint/2010/main" val="70909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_EMPTY SLIDE TITLE ONL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414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_Logo SLID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434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r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5" name="LOGO WHITE"/>
          <p:cNvPicPr>
            <a:picLocks noChangeAspect="1"/>
          </p:cNvPicPr>
          <p:nvPr userDrawn="1"/>
        </p:nvPicPr>
        <p:blipFill>
          <a:blip r:embed="rId2"/>
          <a:stretch>
            <a:fillRect/>
          </a:stretch>
        </p:blipFill>
        <p:spPr>
          <a:xfrm>
            <a:off x="335360" y="6012983"/>
            <a:ext cx="2113052" cy="591483"/>
          </a:xfrm>
          <a:prstGeom prst="rect">
            <a:avLst/>
          </a:prstGeom>
        </p:spPr>
      </p:pic>
    </p:spTree>
    <p:extLst>
      <p:ext uri="{BB962C8B-B14F-4D97-AF65-F5344CB8AC3E}">
        <p14:creationId xmlns:p14="http://schemas.microsoft.com/office/powerpoint/2010/main" val="347849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or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0" y="0"/>
            <a:ext cx="12192000" cy="6858000"/>
          </a:xfrm>
          <a:prstGeom prst="rect">
            <a:avLst/>
          </a:prstGeom>
          <a:gradFill flip="none" rotWithShape="1">
            <a:gsLst>
              <a:gs pos="0">
                <a:srgbClr val="00307F">
                  <a:alpha val="86000"/>
                </a:srgbClr>
              </a:gs>
              <a:gs pos="100000">
                <a:srgbClr val="00307F">
                  <a:alpha val="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5" name="LOGO WHITE"/>
          <p:cNvPicPr>
            <a:picLocks noChangeAspect="1"/>
          </p:cNvPicPr>
          <p:nvPr userDrawn="1"/>
        </p:nvPicPr>
        <p:blipFill>
          <a:blip r:embed="rId3"/>
          <a:stretch>
            <a:fillRect/>
          </a:stretch>
        </p:blipFill>
        <p:spPr>
          <a:xfrm>
            <a:off x="335360" y="6012983"/>
            <a:ext cx="2113052" cy="591483"/>
          </a:xfrm>
          <a:prstGeom prst="rect">
            <a:avLst/>
          </a:prstGeom>
        </p:spPr>
      </p:pic>
    </p:spTree>
    <p:extLst>
      <p:ext uri="{BB962C8B-B14F-4D97-AF65-F5344CB8AC3E}">
        <p14:creationId xmlns:p14="http://schemas.microsoft.com/office/powerpoint/2010/main" val="9938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TALEMPT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80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5949399" y="-1470410"/>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5447928" y="-197160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9" name="FooterText Manuell"/>
          <p:cNvSpPr>
            <a:spLocks noGrp="1"/>
          </p:cNvSpPr>
          <p:nvPr>
            <p:ph type="body" sz="quarter" idx="13" hasCustomPrompt="1"/>
          </p:nvPr>
        </p:nvSpPr>
        <p:spPr>
          <a:xfrm>
            <a:off x="5262104" y="6131808"/>
            <a:ext cx="6432715" cy="360040"/>
          </a:xfrm>
          <a:prstGeom prst="rect">
            <a:avLst/>
          </a:prstGeom>
        </p:spPr>
        <p:txBody>
          <a:bodyPr lIns="0" rIns="0"/>
          <a:lstStyle>
            <a:lvl1pPr marL="0" indent="0" algn="r">
              <a:spcBef>
                <a:spcPts val="0"/>
              </a:spcBef>
              <a:buNone/>
              <a:defRPr sz="1200" baseline="0">
                <a:solidFill>
                  <a:schemeClr val="tx2"/>
                </a:solidFill>
                <a:latin typeface="Calibri" pitchFamily="34" charset="0"/>
              </a:defRPr>
            </a:lvl1pPr>
          </a:lstStyle>
          <a:p>
            <a:pPr lvl="0"/>
            <a:r>
              <a:rPr lang="en-GB" dirty="0"/>
              <a:t>Speaker | Location | Date</a:t>
            </a:r>
          </a:p>
        </p:txBody>
      </p:sp>
      <p:grpSp>
        <p:nvGrpSpPr>
          <p:cNvPr id="7" name="Group 6"/>
          <p:cNvGrpSpPr/>
          <p:nvPr userDrawn="1"/>
        </p:nvGrpSpPr>
        <p:grpSpPr>
          <a:xfrm>
            <a:off x="479425" y="6065128"/>
            <a:ext cx="3125730" cy="276999"/>
            <a:chOff x="479425" y="6065128"/>
            <a:chExt cx="3125730" cy="276999"/>
          </a:xfrm>
        </p:grpSpPr>
        <p:sp>
          <p:nvSpPr>
            <p:cNvPr id="13" name="EU-Text"/>
            <p:cNvSpPr/>
            <p:nvPr userDrawn="1"/>
          </p:nvSpPr>
          <p:spPr>
            <a:xfrm>
              <a:off x="858611" y="6065128"/>
              <a:ext cx="2746544" cy="276999"/>
            </a:xfrm>
            <a:prstGeom prst="rect">
              <a:avLst/>
            </a:prstGeom>
          </p:spPr>
          <p:txBody>
            <a:bodyPr wrap="square" lIns="0" tIns="0" rIns="0" bIns="0">
              <a:spAutoFit/>
            </a:bodyPr>
            <a:lstStyle/>
            <a:p>
              <a:r>
                <a:rPr lang="en-GB" sz="900" dirty="0">
                  <a:solidFill>
                    <a:srgbClr val="FFFFFF">
                      <a:lumMod val="50000"/>
                    </a:srgbClr>
                  </a:solidFill>
                  <a:latin typeface="Calibri Light" panose="020F0302020204030204" pitchFamily="34" charset="0"/>
                </a:rPr>
                <a:t>EIT Raw Materials is supported by EIT,</a:t>
              </a:r>
              <a:br>
                <a:rPr lang="en-GB" sz="900" dirty="0">
                  <a:solidFill>
                    <a:srgbClr val="FFFFFF">
                      <a:lumMod val="50000"/>
                    </a:srgbClr>
                  </a:solidFill>
                  <a:latin typeface="Calibri Light" panose="020F0302020204030204" pitchFamily="34" charset="0"/>
                </a:rPr>
              </a:br>
              <a:r>
                <a:rPr lang="en-GB" sz="900" dirty="0">
                  <a:solidFill>
                    <a:srgbClr val="FFFFFF">
                      <a:lumMod val="50000"/>
                    </a:srgbClr>
                  </a:solidFill>
                  <a:latin typeface="Calibri Light" panose="020F0302020204030204" pitchFamily="34" charset="0"/>
                </a:rPr>
                <a:t>a body of the European Union</a:t>
              </a:r>
              <a:endParaRPr lang="de-DE" sz="900" dirty="0">
                <a:solidFill>
                  <a:srgbClr val="FFFFFF">
                    <a:lumMod val="50000"/>
                  </a:srgbClr>
                </a:solidFill>
                <a:latin typeface="Calibri Light" panose="020F0302020204030204" pitchFamily="34" charset="0"/>
              </a:endParaRPr>
            </a:p>
          </p:txBody>
        </p:sp>
        <p:pic>
          <p:nvPicPr>
            <p:cNvPr id="6" name="EU_LOGO VECTOR"/>
            <p:cNvPicPr>
              <a:picLocks noChangeAspect="1"/>
            </p:cNvPicPr>
            <p:nvPr userDrawn="1"/>
          </p:nvPicPr>
          <p:blipFill>
            <a:blip r:embed="rId3"/>
            <a:stretch>
              <a:fillRect/>
            </a:stretch>
          </p:blipFill>
          <p:spPr>
            <a:xfrm>
              <a:off x="479425" y="6095369"/>
              <a:ext cx="322832" cy="215506"/>
            </a:xfrm>
            <a:prstGeom prst="rect">
              <a:avLst/>
            </a:prstGeom>
          </p:spPr>
        </p:pic>
      </p:grpSp>
      <p:sp>
        <p:nvSpPr>
          <p:cNvPr id="8" name="Title 7"/>
          <p:cNvSpPr>
            <a:spLocks noGrp="1"/>
          </p:cNvSpPr>
          <p:nvPr>
            <p:ph type="title"/>
            <p:custDataLst>
              <p:tags r:id="rId1"/>
            </p:custDataLst>
          </p:nvPr>
        </p:nvSpPr>
        <p:spPr bwMode="auto">
          <a:xfrm>
            <a:off x="479425" y="4149080"/>
            <a:ext cx="4704523" cy="504056"/>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3000" b="0" i="0" u="none" baseline="0">
                <a:solidFill>
                  <a:srgbClr val="034EA2"/>
                </a:solidFill>
                <a:latin typeface="Calibri" panose="020F0502020204030204" pitchFamily="34" charset="0"/>
              </a:defRPr>
            </a:lvl1pPr>
          </a:lstStyle>
          <a:p>
            <a:r>
              <a:rPr lang="en-US" dirty="0"/>
              <a:t>Click to edit Master title</a:t>
            </a:r>
          </a:p>
        </p:txBody>
      </p:sp>
    </p:spTree>
    <p:extLst>
      <p:ext uri="{BB962C8B-B14F-4D97-AF65-F5344CB8AC3E}">
        <p14:creationId xmlns:p14="http://schemas.microsoft.com/office/powerpoint/2010/main" val="14562440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mod="1">
    <p:ext uri="{DCECCB84-F9BA-43D5-87BE-67443E8EF086}">
      <p15:sldGuideLst xmlns:p15="http://schemas.microsoft.com/office/powerpoint/2012/main">
        <p15:guide id="1" orient="horz" pos="3838" userDrawn="1">
          <p15:clr>
            <a:srgbClr val="FBAE40"/>
          </p15:clr>
        </p15:guide>
        <p15:guide id="2" orient="horz" pos="397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614074" y="1484784"/>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6112603" y="983594"/>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9" name="FooterText Manuell"/>
          <p:cNvSpPr>
            <a:spLocks noGrp="1"/>
          </p:cNvSpPr>
          <p:nvPr>
            <p:ph type="body" sz="quarter" idx="13" hasCustomPrompt="1"/>
          </p:nvPr>
        </p:nvSpPr>
        <p:spPr>
          <a:xfrm>
            <a:off x="480307" y="4077072"/>
            <a:ext cx="4679589" cy="432048"/>
          </a:xfrm>
          <a:prstGeom prst="rect">
            <a:avLst/>
          </a:prstGeom>
        </p:spPr>
        <p:txBody>
          <a:bodyPr lIns="0" rIns="0"/>
          <a:lstStyle>
            <a:lvl1pPr marL="0" indent="0" algn="l">
              <a:spcBef>
                <a:spcPts val="0"/>
              </a:spcBef>
              <a:buNone/>
              <a:defRPr sz="1200" baseline="0">
                <a:solidFill>
                  <a:schemeClr val="tx2"/>
                </a:solidFill>
                <a:latin typeface="Calibri" pitchFamily="34" charset="0"/>
              </a:defRPr>
            </a:lvl1pPr>
          </a:lstStyle>
          <a:p>
            <a:pPr lvl="0"/>
            <a:r>
              <a:rPr lang="en-GB" dirty="0"/>
              <a:t>Speaker | Location | Date</a:t>
            </a:r>
          </a:p>
        </p:txBody>
      </p:sp>
      <p:grpSp>
        <p:nvGrpSpPr>
          <p:cNvPr id="7" name="Group 6"/>
          <p:cNvGrpSpPr/>
          <p:nvPr userDrawn="1"/>
        </p:nvGrpSpPr>
        <p:grpSpPr>
          <a:xfrm>
            <a:off x="479425" y="6065128"/>
            <a:ext cx="3125730" cy="276999"/>
            <a:chOff x="479425" y="6065128"/>
            <a:chExt cx="3125730" cy="276999"/>
          </a:xfrm>
        </p:grpSpPr>
        <p:sp>
          <p:nvSpPr>
            <p:cNvPr id="13" name="EU-Text"/>
            <p:cNvSpPr/>
            <p:nvPr userDrawn="1"/>
          </p:nvSpPr>
          <p:spPr>
            <a:xfrm>
              <a:off x="858611" y="6065128"/>
              <a:ext cx="2746544" cy="276999"/>
            </a:xfrm>
            <a:prstGeom prst="rect">
              <a:avLst/>
            </a:prstGeom>
          </p:spPr>
          <p:txBody>
            <a:bodyPr wrap="square" lIns="0" tIns="0" rIns="0" bIns="0">
              <a:spAutoFit/>
            </a:bodyPr>
            <a:lstStyle/>
            <a:p>
              <a:r>
                <a:rPr lang="en-GB" sz="900" dirty="0">
                  <a:solidFill>
                    <a:srgbClr val="FFFFFF">
                      <a:lumMod val="50000"/>
                    </a:srgbClr>
                  </a:solidFill>
                  <a:latin typeface="Calibri Light" panose="020F0302020204030204" pitchFamily="34" charset="0"/>
                </a:rPr>
                <a:t>EIT Raw Materials is supported by EIT,</a:t>
              </a:r>
              <a:br>
                <a:rPr lang="en-GB" sz="900" dirty="0">
                  <a:solidFill>
                    <a:srgbClr val="FFFFFF">
                      <a:lumMod val="50000"/>
                    </a:srgbClr>
                  </a:solidFill>
                  <a:latin typeface="Calibri Light" panose="020F0302020204030204" pitchFamily="34" charset="0"/>
                </a:rPr>
              </a:br>
              <a:r>
                <a:rPr lang="en-GB" sz="900" dirty="0">
                  <a:solidFill>
                    <a:srgbClr val="FFFFFF">
                      <a:lumMod val="50000"/>
                    </a:srgbClr>
                  </a:solidFill>
                  <a:latin typeface="Calibri Light" panose="020F0302020204030204" pitchFamily="34" charset="0"/>
                </a:rPr>
                <a:t>a body of the European Union</a:t>
              </a:r>
              <a:endParaRPr lang="de-DE" sz="900" dirty="0">
                <a:solidFill>
                  <a:srgbClr val="FFFFFF">
                    <a:lumMod val="50000"/>
                  </a:srgbClr>
                </a:solidFill>
                <a:latin typeface="Calibri Light" panose="020F0302020204030204" pitchFamily="34" charset="0"/>
              </a:endParaRPr>
            </a:p>
          </p:txBody>
        </p:sp>
        <p:pic>
          <p:nvPicPr>
            <p:cNvPr id="6" name="EU_LOGO VECTOR"/>
            <p:cNvPicPr>
              <a:picLocks noChangeAspect="1"/>
            </p:cNvPicPr>
            <p:nvPr userDrawn="1"/>
          </p:nvPicPr>
          <p:blipFill>
            <a:blip r:embed="rId3"/>
            <a:stretch>
              <a:fillRect/>
            </a:stretch>
          </p:blipFill>
          <p:spPr>
            <a:xfrm>
              <a:off x="479425" y="6095369"/>
              <a:ext cx="322832" cy="215506"/>
            </a:xfrm>
            <a:prstGeom prst="rect">
              <a:avLst/>
            </a:prstGeom>
          </p:spPr>
        </p:pic>
      </p:grpSp>
      <p:sp>
        <p:nvSpPr>
          <p:cNvPr id="8" name="Title 7"/>
          <p:cNvSpPr>
            <a:spLocks noGrp="1"/>
          </p:cNvSpPr>
          <p:nvPr>
            <p:ph type="title"/>
            <p:custDataLst>
              <p:tags r:id="rId1"/>
            </p:custDataLst>
          </p:nvPr>
        </p:nvSpPr>
        <p:spPr bwMode="auto">
          <a:xfrm>
            <a:off x="479425" y="3429000"/>
            <a:ext cx="4704523" cy="504056"/>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3000" b="0" i="0" u="none" baseline="0">
                <a:solidFill>
                  <a:srgbClr val="034EA2"/>
                </a:solidFill>
                <a:latin typeface="Calibri" panose="020F0502020204030204" pitchFamily="34" charset="0"/>
              </a:defRPr>
            </a:lvl1pPr>
          </a:lstStyle>
          <a:p>
            <a:r>
              <a:rPr lang="en-US" dirty="0"/>
              <a:t>Click to edit Master title</a:t>
            </a:r>
          </a:p>
        </p:txBody>
      </p:sp>
    </p:spTree>
    <p:extLst>
      <p:ext uri="{BB962C8B-B14F-4D97-AF65-F5344CB8AC3E}">
        <p14:creationId xmlns:p14="http://schemas.microsoft.com/office/powerpoint/2010/main" val="12915972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mod="1">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8" name="Text Placeholder 4"/>
          <p:cNvSpPr>
            <a:spLocks noGrp="1"/>
          </p:cNvSpPr>
          <p:nvPr>
            <p:ph type="body" sz="quarter" idx="18" hasCustomPrompt="1"/>
          </p:nvPr>
        </p:nvSpPr>
        <p:spPr>
          <a:xfrm>
            <a:off x="623396" y="1196980"/>
            <a:ext cx="10944717"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a:solidFill>
                  <a:schemeClr val="tx1"/>
                </a:solidFill>
              </a:defRPr>
            </a:lvl1pPr>
            <a:lvl2pPr>
              <a:defRPr lang="en-GB" dirty="0" smtClean="0"/>
            </a:lvl2pPr>
            <a:lvl3pPr>
              <a:defRPr lang="en-GB" dirty="0" smtClean="0"/>
            </a:lvl3pPr>
            <a:lvl4pPr>
              <a:defRPr lang="en-GB" dirty="0" smtClean="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a:p>
            <a:pPr lvl="0">
              <a:buClr>
                <a:schemeClr val="bg2"/>
              </a:buClr>
            </a:pPr>
            <a:endParaRPr lang="en-GB" dirty="0"/>
          </a:p>
        </p:txBody>
      </p:sp>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9"/>
          </p:nvPr>
        </p:nvSpPr>
        <p:spPr/>
        <p:txBody>
          <a:bodyPr/>
          <a:lstStyle/>
          <a:p>
            <a:fld id="{CEF3A036-06B3-4C92-B0F0-5AE41EC14CBC}" type="slidenum">
              <a:rPr lang="en-US" smtClean="0"/>
              <a:t>‹#›</a:t>
            </a:fld>
            <a:endParaRPr lang="en-US"/>
          </a:p>
        </p:txBody>
      </p:sp>
    </p:spTree>
    <p:extLst>
      <p:ext uri="{BB962C8B-B14F-4D97-AF65-F5344CB8AC3E}">
        <p14:creationId xmlns:p14="http://schemas.microsoft.com/office/powerpoint/2010/main" val="26278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891361" y="1985974"/>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1392832" y="1484784"/>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9" name="FooterText Manuell"/>
          <p:cNvSpPr>
            <a:spLocks noGrp="1"/>
          </p:cNvSpPr>
          <p:nvPr>
            <p:ph type="body" sz="quarter" idx="13" hasCustomPrompt="1"/>
          </p:nvPr>
        </p:nvSpPr>
        <p:spPr>
          <a:xfrm>
            <a:off x="7020617" y="4941168"/>
            <a:ext cx="4679589" cy="432048"/>
          </a:xfrm>
          <a:prstGeom prst="rect">
            <a:avLst/>
          </a:prstGeom>
        </p:spPr>
        <p:txBody>
          <a:bodyPr lIns="0" rIns="0"/>
          <a:lstStyle>
            <a:lvl1pPr marL="0" indent="0" algn="l">
              <a:spcBef>
                <a:spcPts val="0"/>
              </a:spcBef>
              <a:buNone/>
              <a:defRPr sz="1200" baseline="0">
                <a:solidFill>
                  <a:schemeClr val="tx2"/>
                </a:solidFill>
                <a:latin typeface="Calibri" pitchFamily="34" charset="0"/>
              </a:defRPr>
            </a:lvl1pPr>
          </a:lstStyle>
          <a:p>
            <a:pPr lvl="0"/>
            <a:r>
              <a:rPr lang="en-GB" dirty="0"/>
              <a:t>Speaker | Location | Date</a:t>
            </a:r>
          </a:p>
        </p:txBody>
      </p:sp>
      <p:grpSp>
        <p:nvGrpSpPr>
          <p:cNvPr id="7" name="Group 6"/>
          <p:cNvGrpSpPr/>
          <p:nvPr userDrawn="1"/>
        </p:nvGrpSpPr>
        <p:grpSpPr>
          <a:xfrm>
            <a:off x="9624392" y="679271"/>
            <a:ext cx="3125730" cy="276999"/>
            <a:chOff x="479425" y="6065128"/>
            <a:chExt cx="3125730" cy="276999"/>
          </a:xfrm>
        </p:grpSpPr>
        <p:sp>
          <p:nvSpPr>
            <p:cNvPr id="13" name="EU-Text"/>
            <p:cNvSpPr/>
            <p:nvPr userDrawn="1"/>
          </p:nvSpPr>
          <p:spPr>
            <a:xfrm>
              <a:off x="858611" y="6065128"/>
              <a:ext cx="2746544" cy="276999"/>
            </a:xfrm>
            <a:prstGeom prst="rect">
              <a:avLst/>
            </a:prstGeom>
          </p:spPr>
          <p:txBody>
            <a:bodyPr wrap="square" lIns="0" tIns="0" rIns="0" bIns="0">
              <a:spAutoFit/>
            </a:bodyPr>
            <a:lstStyle/>
            <a:p>
              <a:r>
                <a:rPr lang="en-GB" sz="900" dirty="0">
                  <a:solidFill>
                    <a:srgbClr val="FFFFFF">
                      <a:lumMod val="50000"/>
                    </a:srgbClr>
                  </a:solidFill>
                  <a:latin typeface="Calibri Light" panose="020F0302020204030204" pitchFamily="34" charset="0"/>
                </a:rPr>
                <a:t>EIT Raw Materials is supported by EIT,</a:t>
              </a:r>
              <a:br>
                <a:rPr lang="en-GB" sz="900" dirty="0">
                  <a:solidFill>
                    <a:srgbClr val="FFFFFF">
                      <a:lumMod val="50000"/>
                    </a:srgbClr>
                  </a:solidFill>
                  <a:latin typeface="Calibri Light" panose="020F0302020204030204" pitchFamily="34" charset="0"/>
                </a:rPr>
              </a:br>
              <a:r>
                <a:rPr lang="en-GB" sz="900" dirty="0">
                  <a:solidFill>
                    <a:srgbClr val="FFFFFF">
                      <a:lumMod val="50000"/>
                    </a:srgbClr>
                  </a:solidFill>
                  <a:latin typeface="Calibri Light" panose="020F0302020204030204" pitchFamily="34" charset="0"/>
                </a:rPr>
                <a:t>a body of the European Union</a:t>
              </a:r>
              <a:endParaRPr lang="de-DE" sz="900" dirty="0">
                <a:solidFill>
                  <a:srgbClr val="FFFFFF">
                    <a:lumMod val="50000"/>
                  </a:srgbClr>
                </a:solidFill>
                <a:latin typeface="Calibri Light" panose="020F0302020204030204" pitchFamily="34" charset="0"/>
              </a:endParaRPr>
            </a:p>
          </p:txBody>
        </p:sp>
        <p:pic>
          <p:nvPicPr>
            <p:cNvPr id="6" name="EU_LOGO VECTOR"/>
            <p:cNvPicPr>
              <a:picLocks noChangeAspect="1"/>
            </p:cNvPicPr>
            <p:nvPr userDrawn="1"/>
          </p:nvPicPr>
          <p:blipFill>
            <a:blip r:embed="rId3"/>
            <a:stretch>
              <a:fillRect/>
            </a:stretch>
          </p:blipFill>
          <p:spPr>
            <a:xfrm>
              <a:off x="479425" y="6095369"/>
              <a:ext cx="322832" cy="215506"/>
            </a:xfrm>
            <a:prstGeom prst="rect">
              <a:avLst/>
            </a:prstGeom>
          </p:spPr>
        </p:pic>
      </p:grpSp>
      <p:sp>
        <p:nvSpPr>
          <p:cNvPr id="8" name="Title 7"/>
          <p:cNvSpPr>
            <a:spLocks noGrp="1"/>
          </p:cNvSpPr>
          <p:nvPr>
            <p:ph type="title"/>
            <p:custDataLst>
              <p:tags r:id="rId1"/>
            </p:custDataLst>
          </p:nvPr>
        </p:nvSpPr>
        <p:spPr bwMode="auto">
          <a:xfrm>
            <a:off x="7019736" y="4293096"/>
            <a:ext cx="4692840" cy="504056"/>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3000" b="0" i="0" u="none" baseline="0">
                <a:solidFill>
                  <a:srgbClr val="034EA2"/>
                </a:solidFill>
                <a:latin typeface="Calibri" panose="020F0502020204030204" pitchFamily="34" charset="0"/>
              </a:defRPr>
            </a:lvl1pPr>
          </a:lstStyle>
          <a:p>
            <a:r>
              <a:rPr lang="en-US" dirty="0"/>
              <a:t>Click to edit Master title</a:t>
            </a:r>
          </a:p>
        </p:txBody>
      </p:sp>
    </p:spTree>
    <p:extLst>
      <p:ext uri="{BB962C8B-B14F-4D97-AF65-F5344CB8AC3E}">
        <p14:creationId xmlns:p14="http://schemas.microsoft.com/office/powerpoint/2010/main" val="29851945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mod="1">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1" name="Picture Placeholder 24"/>
          <p:cNvSpPr>
            <a:spLocks noGrp="1"/>
          </p:cNvSpPr>
          <p:nvPr>
            <p:ph type="pic" sz="quarter" idx="15"/>
          </p:nvPr>
        </p:nvSpPr>
        <p:spPr>
          <a:xfrm>
            <a:off x="7968208" y="1196752"/>
            <a:ext cx="3600401" cy="4392836"/>
          </a:xfrm>
          <a:prstGeom prst="round2DiagRect">
            <a:avLst>
              <a:gd name="adj1" fmla="val 12259"/>
              <a:gd name="adj2" fmla="val 0"/>
            </a:avLst>
          </a:prstGeom>
        </p:spPr>
        <p:txBody>
          <a:bodyPr/>
          <a:lstStyle>
            <a:lvl1pPr marL="0" indent="0">
              <a:buNone/>
              <a:defRPr sz="1600"/>
            </a:lvl1pPr>
          </a:lstStyle>
          <a:p>
            <a:r>
              <a:rPr lang="en-US"/>
              <a:t>Drag picture to placeholder or click icon to add</a:t>
            </a:r>
            <a:endParaRPr lang="en-GB" dirty="0"/>
          </a:p>
        </p:txBody>
      </p:sp>
      <p:sp>
        <p:nvSpPr>
          <p:cNvPr id="9" name="Text Placeholder 4"/>
          <p:cNvSpPr>
            <a:spLocks noGrp="1"/>
          </p:cNvSpPr>
          <p:nvPr>
            <p:ph type="body" sz="quarter" idx="17" hasCustomPrompt="1"/>
          </p:nvPr>
        </p:nvSpPr>
        <p:spPr>
          <a:xfrm>
            <a:off x="623396" y="1196980"/>
            <a:ext cx="6912467"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sz="2000"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6" y="541719"/>
            <a:ext cx="6912468" cy="432048"/>
          </a:xfrm>
        </p:spPr>
        <p:txBody>
          <a:bodyPr/>
          <a:lstStyle/>
          <a:p>
            <a:r>
              <a:rPr lang="en-US"/>
              <a:t>Click to edit Master title style</a:t>
            </a:r>
          </a:p>
        </p:txBody>
      </p:sp>
    </p:spTree>
    <p:extLst>
      <p:ext uri="{BB962C8B-B14F-4D97-AF65-F5344CB8AC3E}">
        <p14:creationId xmlns:p14="http://schemas.microsoft.com/office/powerpoint/2010/main" val="145727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Images">
    <p:spTree>
      <p:nvGrpSpPr>
        <p:cNvPr id="1" name=""/>
        <p:cNvGrpSpPr/>
        <p:nvPr/>
      </p:nvGrpSpPr>
      <p:grpSpPr>
        <a:xfrm>
          <a:off x="0" y="0"/>
          <a:ext cx="0" cy="0"/>
          <a:chOff x="0" y="0"/>
          <a:chExt cx="0" cy="0"/>
        </a:xfrm>
      </p:grpSpPr>
      <p:sp>
        <p:nvSpPr>
          <p:cNvPr id="7" name="Picture Placeholder 24"/>
          <p:cNvSpPr>
            <a:spLocks noGrp="1"/>
          </p:cNvSpPr>
          <p:nvPr>
            <p:ph type="pic" sz="quarter" idx="16"/>
          </p:nvPr>
        </p:nvSpPr>
        <p:spPr>
          <a:xfrm>
            <a:off x="4511824" y="1196974"/>
            <a:ext cx="3312369" cy="4392613"/>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9" name="Picture Placeholder 24"/>
          <p:cNvSpPr>
            <a:spLocks noGrp="1"/>
          </p:cNvSpPr>
          <p:nvPr>
            <p:ph type="pic" sz="quarter" idx="17"/>
          </p:nvPr>
        </p:nvSpPr>
        <p:spPr>
          <a:xfrm>
            <a:off x="8256240" y="1196974"/>
            <a:ext cx="3312369" cy="4392613"/>
          </a:xfrm>
          <a:prstGeom prst="round2DiagRect">
            <a:avLst>
              <a:gd name="adj1" fmla="val 0"/>
              <a:gd name="adj2" fmla="val 18487"/>
            </a:avLst>
          </a:prstGeom>
        </p:spPr>
        <p:txBody>
          <a:bodyPr/>
          <a:lstStyle>
            <a:lvl1pPr marL="0" indent="0">
              <a:buNone/>
              <a:defRPr sz="1600"/>
            </a:lvl1pPr>
          </a:lstStyle>
          <a:p>
            <a:r>
              <a:rPr lang="en-US"/>
              <a:t>Drag picture to placeholder or click icon to add</a:t>
            </a:r>
            <a:endParaRPr lang="en-GB" dirty="0"/>
          </a:p>
        </p:txBody>
      </p:sp>
      <p:sp>
        <p:nvSpPr>
          <p:cNvPr id="10" name="Text Placeholder 4"/>
          <p:cNvSpPr>
            <a:spLocks noGrp="1"/>
          </p:cNvSpPr>
          <p:nvPr>
            <p:ph type="body" sz="quarter" idx="19" hasCustomPrompt="1"/>
          </p:nvPr>
        </p:nvSpPr>
        <p:spPr>
          <a:xfrm>
            <a:off x="623397" y="1196980"/>
            <a:ext cx="3456383"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8059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r>
              <a:rPr lang="en-US"/>
              <a:t>Drag picture to placeholder or click icon to add</a:t>
            </a:r>
            <a:endParaRPr lang="en-GB" dirty="0"/>
          </a:p>
        </p:txBody>
      </p:sp>
    </p:spTree>
    <p:extLst>
      <p:ext uri="{BB962C8B-B14F-4D97-AF65-F5344CB8AC3E}">
        <p14:creationId xmlns:p14="http://schemas.microsoft.com/office/powerpoint/2010/main" val="213247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r>
              <a:rPr lang="en-US"/>
              <a:t>Drag picture to placeholder or click icon to add</a:t>
            </a:r>
            <a:endParaRPr lang="en-GB" dirty="0"/>
          </a:p>
        </p:txBody>
      </p:sp>
      <p:sp>
        <p:nvSpPr>
          <p:cNvPr id="3" name="Text Placeholder 2"/>
          <p:cNvSpPr>
            <a:spLocks noGrp="1"/>
          </p:cNvSpPr>
          <p:nvPr>
            <p:ph type="body" sz="quarter" idx="21"/>
          </p:nvPr>
        </p:nvSpPr>
        <p:spPr>
          <a:xfrm>
            <a:off x="623888" y="981075"/>
            <a:ext cx="3887787" cy="4968205"/>
          </a:xfrm>
          <a:prstGeom prst="round2DiagRect">
            <a:avLst/>
          </a:prstGeom>
          <a:solidFill>
            <a:schemeClr val="bg1">
              <a:alpha val="83000"/>
            </a:schemeClr>
          </a:solidFill>
          <a:ln/>
          <a:extLst/>
        </p:spPr>
        <p:txBody>
          <a:bodyPr vert="horz" wrap="square" lIns="0" tIns="45720" rIns="91440" bIns="45720" rtlCol="0" anchor="t" anchorCtr="0">
            <a:normAutofit/>
          </a:bodyPr>
          <a:lstStyle>
            <a:lvl1pPr>
              <a:defRPr lang="en-US" smtClean="0">
                <a:solidFill>
                  <a:schemeClr val="tx1"/>
                </a:solidFill>
              </a:defRPr>
            </a:lvl1pPr>
            <a:lvl2pPr>
              <a:defRPr lang="en-US" smtClean="0"/>
            </a:lvl2pPr>
            <a:lvl3pPr>
              <a:defRPr lang="en-US" smtClean="0"/>
            </a:lvl3pPr>
            <a:lvl4pPr>
              <a:defRPr lang="en-US" smtClean="0"/>
            </a:lvl4pPr>
            <a:lvl5pPr>
              <a:defRPr lang="en-US"/>
            </a:lvl5pPr>
          </a:lstStyle>
          <a:p>
            <a:pPr lvl="0">
              <a:buClr>
                <a:schemeClr val="bg2"/>
              </a:buClr>
            </a:pPr>
            <a:r>
              <a:rPr lang="en-US"/>
              <a:t>Click to edit Master text styles</a:t>
            </a:r>
          </a:p>
          <a:p>
            <a:pPr lvl="1">
              <a:buClr>
                <a:schemeClr val="bg2"/>
              </a:buClr>
            </a:pPr>
            <a:r>
              <a:rPr lang="en-US"/>
              <a:t>Second level</a:t>
            </a:r>
          </a:p>
          <a:p>
            <a:pPr lvl="2">
              <a:buClr>
                <a:schemeClr val="bg2"/>
              </a:buClr>
            </a:pPr>
            <a:r>
              <a:rPr lang="en-US"/>
              <a:t>Third level</a:t>
            </a:r>
          </a:p>
          <a:p>
            <a:pPr lvl="3">
              <a:buClr>
                <a:schemeClr val="bg2"/>
              </a:buClr>
            </a:pPr>
            <a:r>
              <a:rPr lang="en-US"/>
              <a:t>Fourth level</a:t>
            </a:r>
          </a:p>
          <a:p>
            <a:pPr lvl="4">
              <a:buClr>
                <a:schemeClr val="bg2"/>
              </a:buClr>
            </a:pPr>
            <a:r>
              <a:rPr lang="en-US"/>
              <a:t>Fifth level</a:t>
            </a:r>
            <a:endParaRPr lang="en-US" dirty="0"/>
          </a:p>
        </p:txBody>
      </p:sp>
    </p:spTree>
    <p:extLst>
      <p:ext uri="{BB962C8B-B14F-4D97-AF65-F5344CB8AC3E}">
        <p14:creationId xmlns:p14="http://schemas.microsoft.com/office/powerpoint/2010/main" val="11487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dscape Image &amp; Text">
    <p:spTree>
      <p:nvGrpSpPr>
        <p:cNvPr id="1" name=""/>
        <p:cNvGrpSpPr/>
        <p:nvPr/>
      </p:nvGrpSpPr>
      <p:grpSpPr>
        <a:xfrm>
          <a:off x="0" y="0"/>
          <a:ext cx="0" cy="0"/>
          <a:chOff x="0" y="0"/>
          <a:chExt cx="0" cy="0"/>
        </a:xfrm>
      </p:grpSpPr>
      <p:sp>
        <p:nvSpPr>
          <p:cNvPr id="23" name="Picture Placeholder 24"/>
          <p:cNvSpPr>
            <a:spLocks noGrp="1"/>
          </p:cNvSpPr>
          <p:nvPr>
            <p:ph type="pic" sz="quarter" idx="15"/>
          </p:nvPr>
        </p:nvSpPr>
        <p:spPr>
          <a:xfrm>
            <a:off x="623888" y="476672"/>
            <a:ext cx="10944720" cy="1584176"/>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Text Placeholder 4"/>
          <p:cNvSpPr>
            <a:spLocks noGrp="1"/>
          </p:cNvSpPr>
          <p:nvPr>
            <p:ph type="body" sz="quarter" idx="17" hasCustomPrompt="1"/>
          </p:nvPr>
        </p:nvSpPr>
        <p:spPr>
          <a:xfrm>
            <a:off x="623395" y="2924944"/>
            <a:ext cx="10945215" cy="2448744"/>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3pPr>
              <a:defRPr lang="en-GB" dirty="0" smtClean="0"/>
            </a:lvl3pPr>
            <a:lvl4pPr>
              <a:defRPr lang="en-GB" dirty="0" smtClean="0"/>
            </a:lvl4pPr>
            <a:lvl5pPr>
              <a:defRPr lang="en-GB" dirty="0"/>
            </a:lvl5pPr>
          </a:lstStyle>
          <a:p>
            <a:pPr lvl="0">
              <a:buClr>
                <a:schemeClr val="bg2"/>
              </a:buClr>
            </a:pPr>
            <a:r>
              <a:rPr lang="en-GB" sz="2000" dirty="0"/>
              <a:t>Text Here</a:t>
            </a:r>
          </a:p>
          <a:p>
            <a:pPr lvl="2">
              <a:buClr>
                <a:schemeClr val="bg2"/>
              </a:buClr>
            </a:pPr>
            <a:r>
              <a:rPr lang="en-GB" dirty="0"/>
              <a:t>Text Here</a:t>
            </a:r>
          </a:p>
          <a:p>
            <a:pPr lvl="3">
              <a:buClr>
                <a:schemeClr val="bg2"/>
              </a:buClr>
            </a:pPr>
            <a:r>
              <a:rPr lang="en-GB" dirty="0"/>
              <a:t>Text Here</a:t>
            </a:r>
          </a:p>
          <a:p>
            <a:pPr lvl="4"/>
            <a:r>
              <a:rPr lang="en-GB" dirty="0"/>
              <a:t>Text Here</a:t>
            </a:r>
          </a:p>
        </p:txBody>
      </p:sp>
      <p:sp>
        <p:nvSpPr>
          <p:cNvPr id="2" name="Title 1"/>
          <p:cNvSpPr>
            <a:spLocks noGrp="1"/>
          </p:cNvSpPr>
          <p:nvPr>
            <p:ph type="title"/>
          </p:nvPr>
        </p:nvSpPr>
        <p:spPr>
          <a:xfrm>
            <a:off x="623395" y="2276872"/>
            <a:ext cx="10944718" cy="432048"/>
          </a:xfrm>
        </p:spPr>
        <p:txBody>
          <a:bodyPr/>
          <a:lstStyle/>
          <a:p>
            <a:r>
              <a:rPr lang="en-US"/>
              <a:t>Click to edit Master title style</a:t>
            </a:r>
          </a:p>
        </p:txBody>
      </p:sp>
    </p:spTree>
    <p:extLst>
      <p:ext uri="{BB962C8B-B14F-4D97-AF65-F5344CB8AC3E}">
        <p14:creationId xmlns:p14="http://schemas.microsoft.com/office/powerpoint/2010/main" val="1046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3 Image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248128" y="1196632"/>
            <a:ext cx="1944216" cy="2232393"/>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25" name="Picture Placeholder 24"/>
          <p:cNvSpPr>
            <a:spLocks noGrp="1"/>
          </p:cNvSpPr>
          <p:nvPr>
            <p:ph type="pic" sz="quarter" idx="15"/>
          </p:nvPr>
        </p:nvSpPr>
        <p:spPr>
          <a:xfrm>
            <a:off x="7248128" y="3861391"/>
            <a:ext cx="4320483" cy="1728197"/>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28" name="Picture Placeholder 24"/>
          <p:cNvSpPr>
            <a:spLocks noGrp="1"/>
          </p:cNvSpPr>
          <p:nvPr>
            <p:ph type="pic" sz="quarter" idx="17"/>
          </p:nvPr>
        </p:nvSpPr>
        <p:spPr>
          <a:xfrm>
            <a:off x="9624392" y="1196607"/>
            <a:ext cx="1944216" cy="2232393"/>
          </a:xfrm>
          <a:prstGeom prst="round2DiagRect">
            <a:avLst>
              <a:gd name="adj1" fmla="val 0"/>
              <a:gd name="adj2" fmla="val 18487"/>
            </a:avLst>
          </a:prstGeom>
        </p:spPr>
        <p:txBody>
          <a:bodyPr/>
          <a:lstStyle>
            <a:lvl1pPr marL="0" indent="0">
              <a:buNone/>
              <a:defRPr sz="1600"/>
            </a:lvl1pPr>
          </a:lstStyle>
          <a:p>
            <a:r>
              <a:rPr lang="en-US"/>
              <a:t>Drag picture to placeholder or click icon to add</a:t>
            </a:r>
            <a:endParaRPr lang="en-GB" dirty="0"/>
          </a:p>
        </p:txBody>
      </p:sp>
      <p:sp>
        <p:nvSpPr>
          <p:cNvPr id="9" name="Text Placeholder 4"/>
          <p:cNvSpPr>
            <a:spLocks noGrp="1"/>
          </p:cNvSpPr>
          <p:nvPr>
            <p:ph type="body" sz="quarter" idx="18" hasCustomPrompt="1"/>
          </p:nvPr>
        </p:nvSpPr>
        <p:spPr>
          <a:xfrm>
            <a:off x="623397" y="1196980"/>
            <a:ext cx="619268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29539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Landscaper &amp; Portrait Image">
    <p:spTree>
      <p:nvGrpSpPr>
        <p:cNvPr id="1" name=""/>
        <p:cNvGrpSpPr/>
        <p:nvPr/>
      </p:nvGrpSpPr>
      <p:grpSpPr>
        <a:xfrm>
          <a:off x="0" y="0"/>
          <a:ext cx="0" cy="0"/>
          <a:chOff x="0" y="0"/>
          <a:chExt cx="0" cy="0"/>
        </a:xfrm>
      </p:grpSpPr>
      <p:sp>
        <p:nvSpPr>
          <p:cNvPr id="7" name="Picture Placeholder 24"/>
          <p:cNvSpPr>
            <a:spLocks noGrp="1"/>
          </p:cNvSpPr>
          <p:nvPr>
            <p:ph type="pic" sz="quarter" idx="15"/>
          </p:nvPr>
        </p:nvSpPr>
        <p:spPr>
          <a:xfrm>
            <a:off x="623392" y="4005064"/>
            <a:ext cx="10945216" cy="1584523"/>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Text Placeholder 4"/>
          <p:cNvSpPr>
            <a:spLocks noGrp="1"/>
          </p:cNvSpPr>
          <p:nvPr>
            <p:ph type="body" sz="quarter" idx="18" hasCustomPrompt="1"/>
          </p:nvPr>
        </p:nvSpPr>
        <p:spPr>
          <a:xfrm>
            <a:off x="623397" y="1196980"/>
            <a:ext cx="6193328" cy="2376041"/>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sz="2000" dirty="0"/>
              <a:t>Text Here</a:t>
            </a:r>
          </a:p>
          <a:p>
            <a:pPr lvl="2">
              <a:buClr>
                <a:schemeClr val="bg2"/>
              </a:buClr>
            </a:pPr>
            <a:r>
              <a:rPr lang="en-GB" dirty="0"/>
              <a:t>Text Here</a:t>
            </a:r>
          </a:p>
          <a:p>
            <a:pPr lvl="3">
              <a:buClr>
                <a:schemeClr val="bg2"/>
              </a:buClr>
            </a:pPr>
            <a:r>
              <a:rPr lang="en-GB" dirty="0"/>
              <a:t>Text Here</a:t>
            </a:r>
          </a:p>
        </p:txBody>
      </p:sp>
      <p:sp>
        <p:nvSpPr>
          <p:cNvPr id="9" name="Picture Placeholder 24"/>
          <p:cNvSpPr>
            <a:spLocks noGrp="1"/>
          </p:cNvSpPr>
          <p:nvPr>
            <p:ph type="pic" sz="quarter" idx="19"/>
          </p:nvPr>
        </p:nvSpPr>
        <p:spPr>
          <a:xfrm>
            <a:off x="7248127" y="1196752"/>
            <a:ext cx="4319985" cy="2376264"/>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162384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LOGO"/>
          <p:cNvPicPr>
            <a:picLocks noChangeAspect="1"/>
          </p:cNvPicPr>
          <p:nvPr userDrawn="1"/>
        </p:nvPicPr>
        <p:blipFill>
          <a:blip r:embed="rId21"/>
          <a:stretch>
            <a:fillRect/>
          </a:stretch>
        </p:blipFill>
        <p:spPr>
          <a:xfrm>
            <a:off x="335360" y="6010525"/>
            <a:ext cx="2137322" cy="593941"/>
          </a:xfrm>
          <a:prstGeom prst="rect">
            <a:avLst/>
          </a:prstGeom>
        </p:spPr>
      </p:pic>
      <p:sp>
        <p:nvSpPr>
          <p:cNvPr id="333" name="Title Placeholder 332"/>
          <p:cNvSpPr>
            <a:spLocks noGrp="1"/>
          </p:cNvSpPr>
          <p:nvPr>
            <p:ph type="title"/>
            <p:custDataLst>
              <p:tags r:id="rId19"/>
            </p:custDataLst>
          </p:nvPr>
        </p:nvSpPr>
        <p:spPr bwMode="auto">
          <a:xfrm>
            <a:off x="623395" y="541719"/>
            <a:ext cx="7920530" cy="4320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Autofit/>
          </a:bodyPr>
          <a:lstStyle/>
          <a:p>
            <a:r>
              <a:rPr lang="en-US"/>
              <a:t>Click to edit Master title style</a:t>
            </a:r>
            <a:endParaRPr lang="en-US" dirty="0"/>
          </a:p>
        </p:txBody>
      </p:sp>
      <p:sp>
        <p:nvSpPr>
          <p:cNvPr id="328" name="Rectangle 327">
            <a:hlinkClick r:id="" action="ppaction://noaction"/>
          </p:cNvPr>
          <p:cNvSpPr/>
          <p:nvPr userDrawn="1"/>
        </p:nvSpPr>
        <p:spPr>
          <a:xfrm>
            <a:off x="11568113" y="6308725"/>
            <a:ext cx="623887" cy="5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Text Placeholder 335"/>
          <p:cNvSpPr>
            <a:spLocks noGrp="1"/>
          </p:cNvSpPr>
          <p:nvPr>
            <p:ph type="body" idx="1"/>
            <p:custDataLst>
              <p:tags r:id="rId20"/>
            </p:custDataLst>
          </p:nvPr>
        </p:nvSpPr>
        <p:spPr bwMode="auto">
          <a:xfrm>
            <a:off x="623395" y="119698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7" name="Rectangle 336"/>
          <p:cNvSpPr/>
          <p:nvPr userDrawn="1"/>
        </p:nvSpPr>
        <p:spPr>
          <a:xfrm>
            <a:off x="0" y="6957392"/>
            <a:ext cx="29850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de-DE" sz="1200" b="0" i="0" u="none" strike="noStrike" kern="1200" cap="none" spc="0" normalizeH="0" baseline="0" noProof="0" dirty="0">
                <a:ln>
                  <a:noFill/>
                </a:ln>
                <a:solidFill>
                  <a:srgbClr val="FF0000"/>
                </a:solidFill>
                <a:effectLst/>
                <a:uLnTx/>
                <a:uFillTx/>
                <a:latin typeface="Calibri" pitchFamily="34" charset="0"/>
                <a:ea typeface="+mn-ea"/>
                <a:cs typeface="+mn-cs"/>
              </a:rPr>
              <a:t>Presentation Master | Version v8 | August 2016</a:t>
            </a:r>
          </a:p>
        </p:txBody>
      </p:sp>
      <p:sp>
        <p:nvSpPr>
          <p:cNvPr id="2" name="Slide Number Placeholder 1"/>
          <p:cNvSpPr>
            <a:spLocks noGrp="1"/>
          </p:cNvSpPr>
          <p:nvPr>
            <p:ph type="sldNum" sz="quarter" idx="4"/>
          </p:nvPr>
        </p:nvSpPr>
        <p:spPr>
          <a:xfrm>
            <a:off x="9432235" y="614431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3A036-06B3-4C92-B0F0-5AE41EC14CBC}" type="slidenum">
              <a:rPr lang="en-US" smtClean="0"/>
              <a:t>‹#›</a:t>
            </a:fld>
            <a:endParaRPr lang="en-US"/>
          </a:p>
        </p:txBody>
      </p:sp>
    </p:spTree>
    <p:extLst>
      <p:ext uri="{BB962C8B-B14F-4D97-AF65-F5344CB8AC3E}">
        <p14:creationId xmlns:p14="http://schemas.microsoft.com/office/powerpoint/2010/main" val="117287387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49" r:id="rId6"/>
    <p:sldLayoutId id="2147483802" r:id="rId7"/>
    <p:sldLayoutId id="2147483803" r:id="rId8"/>
    <p:sldLayoutId id="2147483804" r:id="rId9"/>
    <p:sldLayoutId id="2147483805" r:id="rId10"/>
    <p:sldLayoutId id="2147483806" r:id="rId11"/>
    <p:sldLayoutId id="2147483807" r:id="rId12"/>
    <p:sldLayoutId id="2147483833" r:id="rId13"/>
    <p:sldLayoutId id="2147483838" r:id="rId14"/>
    <p:sldLayoutId id="2147483850" r:id="rId15"/>
    <p:sldLayoutId id="2147483851" r:id="rId16"/>
    <p:sldLayoutId id="214748385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100000"/>
        </a:lnSpc>
        <a:spcBef>
          <a:spcPct val="20000"/>
        </a:spcBef>
        <a:spcAft>
          <a:spcPts val="0"/>
        </a:spcAft>
        <a:buNone/>
        <a:defRPr kumimoji="0" sz="3000" b="0" i="0" u="none" kern="1200" baseline="0">
          <a:solidFill>
            <a:srgbClr val="6BB745"/>
          </a:solidFill>
          <a:latin typeface="Calibri" panose="020F0502020204030204" pitchFamily="34" charset="0"/>
          <a:ea typeface="+mj-ea"/>
          <a:cs typeface="+mj-cs"/>
        </a:defRPr>
      </a:lvl1pPr>
    </p:titleStyle>
    <p:bodyStyle>
      <a:lvl1pPr marL="177800" indent="-1778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93" userDrawn="1">
          <p15:clr>
            <a:srgbClr val="F26B43"/>
          </p15:clr>
        </p15:guide>
        <p15:guide id="2" orient="horz" pos="346" userDrawn="1">
          <p15:clr>
            <a:srgbClr val="F26B43"/>
          </p15:clr>
        </p15:guide>
        <p15:guide id="3" pos="7287" userDrawn="1">
          <p15:clr>
            <a:srgbClr val="F26B43"/>
          </p15:clr>
        </p15:guide>
        <p15:guide id="4" orient="horz" pos="3974" userDrawn="1">
          <p15:clr>
            <a:srgbClr val="F26B43"/>
          </p15:clr>
        </p15:guide>
        <p15:guide id="5" orient="horz" pos="754" userDrawn="1">
          <p15:clr>
            <a:srgbClr val="F26B43"/>
          </p15:clr>
        </p15:guide>
        <p15:guide id="6" orient="horz" pos="618" userDrawn="1">
          <p15:clr>
            <a:srgbClr val="F26B43"/>
          </p15:clr>
        </p15:guide>
        <p15:guide id="7" pos="4294" userDrawn="1">
          <p15:clr>
            <a:srgbClr val="F26B43"/>
          </p15:clr>
        </p15:guide>
        <p15:guide id="8" pos="4747" userDrawn="1">
          <p15:clr>
            <a:srgbClr val="F26B43"/>
          </p15:clr>
        </p15:guide>
        <p15:guide id="9" pos="5382" userDrawn="1">
          <p15:clr>
            <a:srgbClr val="F26B43"/>
          </p15:clr>
        </p15:guide>
        <p15:guide id="10" orient="horz" pos="35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LOGO"/>
          <p:cNvPicPr>
            <a:picLocks noChangeAspect="1"/>
          </p:cNvPicPr>
          <p:nvPr userDrawn="1"/>
        </p:nvPicPr>
        <p:blipFill>
          <a:blip r:embed="rId5"/>
          <a:stretch>
            <a:fillRect/>
          </a:stretch>
        </p:blipFill>
        <p:spPr>
          <a:xfrm>
            <a:off x="499290" y="404664"/>
            <a:ext cx="2769963" cy="769746"/>
          </a:xfrm>
          <a:prstGeom prst="rect">
            <a:avLst/>
          </a:prstGeom>
        </p:spPr>
      </p:pic>
      <p:sp>
        <p:nvSpPr>
          <p:cNvPr id="329" name="Rectangle 328">
            <a:hlinkClick r:id="" action="ppaction://noaction"/>
          </p:cNvPr>
          <p:cNvSpPr/>
          <p:nvPr userDrawn="1"/>
        </p:nvSpPr>
        <p:spPr>
          <a:xfrm>
            <a:off x="11568113" y="6308725"/>
            <a:ext cx="623887" cy="5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p:cNvSpPr/>
          <p:nvPr userDrawn="1"/>
        </p:nvSpPr>
        <p:spPr>
          <a:xfrm>
            <a:off x="0" y="6957392"/>
            <a:ext cx="2985048" cy="1846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de-DE" sz="1200" b="0" i="0" u="none" strike="noStrike" kern="1200" cap="none" spc="0" normalizeH="0" baseline="0" noProof="0" dirty="0">
                <a:ln>
                  <a:noFill/>
                </a:ln>
                <a:solidFill>
                  <a:srgbClr val="FF0000"/>
                </a:solidFill>
                <a:effectLst/>
                <a:uLnTx/>
                <a:uFillTx/>
                <a:latin typeface="Calibri" pitchFamily="34" charset="0"/>
                <a:ea typeface="+mn-ea"/>
                <a:cs typeface="+mn-cs"/>
              </a:rPr>
              <a:t>Presentation Master | Version v8 | August 2016</a:t>
            </a:r>
          </a:p>
        </p:txBody>
      </p:sp>
    </p:spTree>
    <p:extLst>
      <p:ext uri="{BB962C8B-B14F-4D97-AF65-F5344CB8AC3E}">
        <p14:creationId xmlns:p14="http://schemas.microsoft.com/office/powerpoint/2010/main" val="1184168389"/>
      </p:ext>
    </p:extLst>
  </p:cSld>
  <p:clrMap bg1="lt1" tx1="dk1" bg2="lt2" tx2="dk2" accent1="accent1" accent2="accent2" accent3="accent3" accent4="accent4" accent5="accent5" accent6="accent6" hlink="hlink" folHlink="folHlink"/>
  <p:sldLayoutIdLst>
    <p:sldLayoutId id="2147483830" r:id="rId1"/>
    <p:sldLayoutId id="2147483844" r:id="rId2"/>
    <p:sldLayoutId id="2147483845" r:id="rId3"/>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pos="302" userDrawn="1">
          <p15:clr>
            <a:srgbClr val="F26B43"/>
          </p15:clr>
        </p15:guide>
        <p15:guide id="3" orient="horz" pos="2160" userDrawn="1">
          <p15:clr>
            <a:srgbClr val="F26B43"/>
          </p15:clr>
        </p15:guide>
        <p15:guide id="4" orient="horz" pos="3838" userDrawn="1">
          <p15:clr>
            <a:srgbClr val="F26B43"/>
          </p15:clr>
        </p15:guide>
        <p15:guide id="5" pos="7378" userDrawn="1">
          <p15:clr>
            <a:srgbClr val="F26B43"/>
          </p15:clr>
        </p15:guide>
        <p15:guide id="6" orient="horz" pos="4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cid:image005.jpg@01D21FC1.750C5F60"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mailto:sborosos@rgn.hr"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hyperlink" Target="https://www.rgn.unizg.hr/images/esee/2017/Folder_DIM_V1.pdf" TargetMode="External"/><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hyperlink" Target="http://www.iuc.hr/programme-application-form.php?progType=course&amp;progId=1061" TargetMode="External"/><Relationship Id="rId4" Type="http://schemas.openxmlformats.org/officeDocument/2006/relationships/hyperlink" Target="https://www.rgn.unizg.hr/en/studies/lifelong-learning/dim-esee-dubrovnik-international-esee-mining-scho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368" y="4581128"/>
            <a:ext cx="4704523" cy="1372190"/>
          </a:xfrm>
        </p:spPr>
        <p:txBody>
          <a:bodyPr/>
          <a:lstStyle/>
          <a:p>
            <a:r>
              <a:rPr lang="hr-HR" dirty="0"/>
              <a:t/>
            </a:r>
            <a:br>
              <a:rPr lang="hr-HR" dirty="0"/>
            </a:br>
            <a:r>
              <a:rPr lang="hr-HR" dirty="0"/>
              <a:t/>
            </a:r>
            <a:br>
              <a:rPr lang="hr-HR" dirty="0"/>
            </a:br>
            <a:r>
              <a:rPr lang="en-GB" dirty="0"/>
              <a:t>Dubrovnik International ESEE Mining School</a:t>
            </a:r>
            <a:br>
              <a:rPr lang="en-GB" dirty="0"/>
            </a:br>
            <a:r>
              <a:rPr lang="en-GB" dirty="0"/>
              <a:t/>
            </a:r>
            <a:br>
              <a:rPr lang="en-GB" dirty="0"/>
            </a:br>
            <a:r>
              <a:rPr lang="en-GB" dirty="0"/>
              <a:t>DIM ESEE </a:t>
            </a:r>
            <a:br>
              <a:rPr lang="en-GB" dirty="0"/>
            </a:br>
            <a:r>
              <a:rPr lang="en-GB" dirty="0"/>
              <a:t/>
            </a:r>
            <a:br>
              <a:rPr lang="en-GB" dirty="0"/>
            </a:br>
            <a:r>
              <a:rPr lang="en-GB" dirty="0"/>
              <a:t/>
            </a:r>
            <a:br>
              <a:rPr lang="en-GB" dirty="0"/>
            </a:br>
            <a:r>
              <a:rPr lang="en-US" sz="2000" dirty="0"/>
              <a:t>University of Zagreb - Faculty of Mining, Geology and Petroleum Engineering</a:t>
            </a:r>
            <a:br>
              <a:rPr lang="en-US" sz="2000" dirty="0"/>
            </a:br>
            <a:r>
              <a:rPr lang="en-US" sz="2000" dirty="0"/>
              <a:t>UNIZG-RGNF</a:t>
            </a:r>
            <a:br>
              <a:rPr lang="en-US" sz="2000" dirty="0"/>
            </a:br>
            <a:r>
              <a:rPr lang="en-GB" sz="2000" dirty="0"/>
              <a:t>Assoc. </a:t>
            </a:r>
            <a:r>
              <a:rPr lang="en-GB" sz="2000" dirty="0" err="1"/>
              <a:t>Prof.</a:t>
            </a:r>
            <a:r>
              <a:rPr lang="en-GB" sz="2000" dirty="0"/>
              <a:t> Sibila Borojević Šoštarić</a:t>
            </a:r>
            <a:br>
              <a:rPr lang="en-GB" sz="2000" dirty="0"/>
            </a:br>
            <a:r>
              <a:rPr lang="hr-HR" sz="2000" dirty="0"/>
              <a:t>sborosos@rgn.hr</a:t>
            </a:r>
            <a:r>
              <a:rPr lang="en-GB" sz="2000" dirty="0"/>
              <a:t/>
            </a:r>
            <a:br>
              <a:rPr lang="en-GB" sz="2000" dirty="0"/>
            </a:br>
            <a:r>
              <a:rPr lang="en-GB" sz="2000" dirty="0"/>
              <a:t>duration of project from </a:t>
            </a:r>
            <a:r>
              <a:rPr lang="hr-HR" sz="2000" dirty="0"/>
              <a:t>2017 - 2021</a:t>
            </a:r>
            <a:endParaRPr lang="en-GB" sz="2000" dirty="0"/>
          </a:p>
        </p:txBody>
      </p:sp>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916" r="14916"/>
          <a:stretch>
            <a:fillRect/>
          </a:stretch>
        </p:blipFill>
        <p:spPr/>
      </p:pic>
    </p:spTree>
    <p:extLst>
      <p:ext uri="{BB962C8B-B14F-4D97-AF65-F5344CB8AC3E}">
        <p14:creationId xmlns:p14="http://schemas.microsoft.com/office/powerpoint/2010/main" val="39583828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695400" y="332656"/>
            <a:ext cx="11377264" cy="3456384"/>
          </a:xfrm>
        </p:spPr>
        <p:txBody>
          <a:bodyPr>
            <a:normAutofit fontScale="70000" lnSpcReduction="20000"/>
          </a:bodyPr>
          <a:lstStyle/>
          <a:p>
            <a:pPr marL="0" indent="0">
              <a:buNone/>
            </a:pPr>
            <a:r>
              <a:rPr lang="en-US" dirty="0">
                <a:solidFill>
                  <a:srgbClr val="6BB745"/>
                </a:solidFill>
                <a:ea typeface="+mj-ea"/>
                <a:cs typeface="+mj-cs"/>
              </a:rPr>
              <a:t>General description of the DIM ESEE project</a:t>
            </a:r>
          </a:p>
          <a:p>
            <a:r>
              <a:rPr lang="en-US" dirty="0"/>
              <a:t>DIM ESEE school aim to design a tailor-made and industry-driven school for RM professionals, academics and PhD students, addressing the topics of the primary interest of the RM community</a:t>
            </a:r>
          </a:p>
          <a:p>
            <a:r>
              <a:rPr lang="en-US" dirty="0"/>
              <a:t>During the four years of project implementation, DIM ESEE will:</a:t>
            </a:r>
          </a:p>
          <a:p>
            <a:pPr lvl="1"/>
            <a:r>
              <a:rPr lang="en-US" dirty="0"/>
              <a:t> contribute to the following topics:</a:t>
            </a:r>
          </a:p>
          <a:p>
            <a:pPr lvl="2"/>
            <a:r>
              <a:rPr lang="en-US" sz="1800" dirty="0"/>
              <a:t>2017 Zero waste management</a:t>
            </a:r>
          </a:p>
          <a:p>
            <a:pPr lvl="2"/>
            <a:r>
              <a:rPr lang="en-US" sz="1800" dirty="0"/>
              <a:t>2018 Deep intelligent mining</a:t>
            </a:r>
          </a:p>
          <a:p>
            <a:pPr lvl="2"/>
            <a:r>
              <a:rPr lang="en-US" sz="1800" dirty="0"/>
              <a:t>2019 Small mining sites</a:t>
            </a:r>
          </a:p>
          <a:p>
            <a:pPr lvl="2"/>
            <a:r>
              <a:rPr lang="en-US" sz="1800" dirty="0"/>
              <a:t>2020 Recycling</a:t>
            </a:r>
          </a:p>
          <a:p>
            <a:pPr lvl="1"/>
            <a:r>
              <a:rPr lang="en-US" dirty="0"/>
              <a:t>create a new multidisciplinary network between project partners and associated industry contributing to building and de-</a:t>
            </a:r>
            <a:r>
              <a:rPr lang="en-US" dirty="0" err="1"/>
              <a:t>siloing</a:t>
            </a:r>
            <a:r>
              <a:rPr lang="en-US" dirty="0"/>
              <a:t> of the overall ESEE RM community</a:t>
            </a:r>
          </a:p>
          <a:p>
            <a:pPr lvl="1"/>
            <a:r>
              <a:rPr lang="en-US" dirty="0"/>
              <a:t>set-up a platform for a constructive dialogue with industrial partners form the ESEE region</a:t>
            </a:r>
          </a:p>
          <a:p>
            <a:pPr lvl="1"/>
            <a:r>
              <a:rPr lang="en-US" dirty="0"/>
              <a:t>brand a DIM ESEE Mining School among industrial partners, academicians and students within the ESEE region and EIT RM</a:t>
            </a:r>
          </a:p>
        </p:txBody>
      </p:sp>
      <p:pic>
        <p:nvPicPr>
          <p:cNvPr id="5" name="Picture 4" descr="cid:image005.jpg@01D21FC1.750C5F6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431704" y="3789040"/>
            <a:ext cx="7040540" cy="2880320"/>
          </a:xfrm>
          <a:prstGeom prst="rect">
            <a:avLst/>
          </a:prstGeom>
          <a:noFill/>
          <a:ln>
            <a:noFill/>
          </a:ln>
        </p:spPr>
      </p:pic>
      <p:sp>
        <p:nvSpPr>
          <p:cNvPr id="2" name="Rektangel 1"/>
          <p:cNvSpPr/>
          <p:nvPr/>
        </p:nvSpPr>
        <p:spPr>
          <a:xfrm>
            <a:off x="3287688" y="3789040"/>
            <a:ext cx="7272808" cy="288032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587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551384" y="1196752"/>
            <a:ext cx="11305256" cy="3096344"/>
          </a:xfrm>
        </p:spPr>
        <p:txBody>
          <a:bodyPr>
            <a:normAutofit fontScale="92500" lnSpcReduction="10000"/>
          </a:bodyPr>
          <a:lstStyle/>
          <a:p>
            <a:pPr marL="0" indent="0">
              <a:buNone/>
            </a:pPr>
            <a:r>
              <a:rPr lang="en-US" dirty="0">
                <a:solidFill>
                  <a:srgbClr val="6BB745"/>
                </a:solidFill>
                <a:ea typeface="+mj-ea"/>
                <a:cs typeface="+mj-cs"/>
              </a:rPr>
              <a:t>General facts on the DIM ESEE project</a:t>
            </a:r>
          </a:p>
          <a:p>
            <a:pPr marL="0" indent="0">
              <a:buNone/>
            </a:pPr>
            <a:r>
              <a:rPr lang="en-US" dirty="0">
                <a:solidFill>
                  <a:schemeClr val="tx2">
                    <a:lumMod val="75000"/>
                  </a:schemeClr>
                </a:solidFill>
                <a:ea typeface="+mj-ea"/>
                <a:cs typeface="+mj-cs"/>
              </a:rPr>
              <a:t>Leading partner: </a:t>
            </a:r>
            <a:r>
              <a:rPr lang="en-US" dirty="0">
                <a:solidFill>
                  <a:schemeClr val="tx1">
                    <a:lumMod val="40000"/>
                    <a:lumOff val="60000"/>
                  </a:schemeClr>
                </a:solidFill>
              </a:rPr>
              <a:t>University of Zagreb - Faculty of Mining, Geology and Petroleum Engineering</a:t>
            </a:r>
            <a:r>
              <a:rPr lang="hr-HR" dirty="0">
                <a:solidFill>
                  <a:schemeClr val="tx1">
                    <a:lumMod val="40000"/>
                    <a:lumOff val="60000"/>
                  </a:schemeClr>
                </a:solidFill>
              </a:rPr>
              <a:t>, </a:t>
            </a:r>
            <a:r>
              <a:rPr lang="en-US" dirty="0">
                <a:solidFill>
                  <a:schemeClr val="tx1">
                    <a:lumMod val="40000"/>
                    <a:lumOff val="60000"/>
                  </a:schemeClr>
                </a:solidFill>
              </a:rPr>
              <a:t>UNIZG-RGNF</a:t>
            </a:r>
          </a:p>
          <a:p>
            <a:pPr marL="0" indent="0">
              <a:buNone/>
            </a:pPr>
            <a:r>
              <a:rPr lang="en-US" dirty="0">
                <a:solidFill>
                  <a:schemeClr val="tx2">
                    <a:lumMod val="75000"/>
                  </a:schemeClr>
                </a:solidFill>
                <a:ea typeface="+mj-ea"/>
                <a:cs typeface="+mj-cs"/>
              </a:rPr>
              <a:t>Contact person: </a:t>
            </a:r>
            <a:r>
              <a:rPr lang="en-US" dirty="0">
                <a:solidFill>
                  <a:schemeClr val="tx1">
                    <a:lumMod val="40000"/>
                    <a:lumOff val="60000"/>
                  </a:schemeClr>
                </a:solidFill>
              </a:rPr>
              <a:t>Assoc. Prof. Sibila Borojević Šoštarić; </a:t>
            </a:r>
            <a:r>
              <a:rPr lang="en-US" dirty="0">
                <a:solidFill>
                  <a:schemeClr val="tx1">
                    <a:lumMod val="40000"/>
                    <a:lumOff val="60000"/>
                  </a:schemeClr>
                </a:solidFill>
                <a:hlinkClick r:id="rId2"/>
              </a:rPr>
              <a:t>sborosos@rgn.hr</a:t>
            </a:r>
            <a:endParaRPr lang="en-US" dirty="0">
              <a:solidFill>
                <a:schemeClr val="tx1">
                  <a:lumMod val="40000"/>
                  <a:lumOff val="60000"/>
                </a:schemeClr>
              </a:solidFill>
            </a:endParaRPr>
          </a:p>
          <a:p>
            <a:pPr marL="0" indent="0">
              <a:buNone/>
            </a:pPr>
            <a:r>
              <a:rPr lang="en-US" dirty="0">
                <a:solidFill>
                  <a:schemeClr val="tx2">
                    <a:lumMod val="75000"/>
                  </a:schemeClr>
                </a:solidFill>
                <a:ea typeface="+mj-ea"/>
                <a:cs typeface="+mj-cs"/>
              </a:rPr>
              <a:t>Duration: </a:t>
            </a:r>
            <a:r>
              <a:rPr lang="en-US" dirty="0">
                <a:solidFill>
                  <a:schemeClr val="tx1">
                    <a:lumMod val="40000"/>
                    <a:lumOff val="60000"/>
                  </a:schemeClr>
                </a:solidFill>
              </a:rPr>
              <a:t>01/2017 – </a:t>
            </a:r>
            <a:r>
              <a:rPr lang="en-US" dirty="0" smtClean="0">
                <a:solidFill>
                  <a:schemeClr val="tx1">
                    <a:lumMod val="40000"/>
                    <a:lumOff val="60000"/>
                  </a:schemeClr>
                </a:solidFill>
              </a:rPr>
              <a:t>12/202</a:t>
            </a:r>
            <a:r>
              <a:rPr lang="hr-HR" dirty="0" smtClean="0">
                <a:solidFill>
                  <a:schemeClr val="tx1">
                    <a:lumMod val="40000"/>
                    <a:lumOff val="60000"/>
                  </a:schemeClr>
                </a:solidFill>
              </a:rPr>
              <a:t>0</a:t>
            </a:r>
            <a:endParaRPr lang="en-US" dirty="0">
              <a:solidFill>
                <a:schemeClr val="tx1">
                  <a:lumMod val="40000"/>
                  <a:lumOff val="60000"/>
                </a:schemeClr>
              </a:solidFill>
            </a:endParaRPr>
          </a:p>
          <a:p>
            <a:pPr marL="0" indent="0">
              <a:buNone/>
            </a:pPr>
            <a:r>
              <a:rPr lang="en-US" dirty="0">
                <a:solidFill>
                  <a:schemeClr val="tx2">
                    <a:lumMod val="75000"/>
                  </a:schemeClr>
                </a:solidFill>
              </a:rPr>
              <a:t>Main thematic area: </a:t>
            </a:r>
            <a:r>
              <a:rPr lang="en-US" dirty="0">
                <a:solidFill>
                  <a:schemeClr val="tx1">
                    <a:lumMod val="40000"/>
                    <a:lumOff val="60000"/>
                  </a:schemeClr>
                </a:solidFill>
              </a:rPr>
              <a:t>Regional Innovation Scheme (RIS)</a:t>
            </a:r>
            <a:endParaRPr lang="en-US" dirty="0">
              <a:solidFill>
                <a:schemeClr val="tx2">
                  <a:lumMod val="75000"/>
                </a:schemeClr>
              </a:solidFill>
            </a:endParaRPr>
          </a:p>
          <a:p>
            <a:pPr marL="0" indent="0">
              <a:buNone/>
            </a:pPr>
            <a:r>
              <a:rPr lang="en-US" dirty="0">
                <a:solidFill>
                  <a:schemeClr val="tx2">
                    <a:lumMod val="75000"/>
                  </a:schemeClr>
                </a:solidFill>
              </a:rPr>
              <a:t>Key market: </a:t>
            </a:r>
            <a:r>
              <a:rPr lang="en-US" dirty="0">
                <a:solidFill>
                  <a:schemeClr val="tx1">
                    <a:lumMod val="40000"/>
                    <a:lumOff val="60000"/>
                  </a:schemeClr>
                </a:solidFill>
              </a:rPr>
              <a:t>RM and recycling industry, students, professionals, academicians</a:t>
            </a:r>
            <a:endParaRPr lang="en-US" dirty="0">
              <a:solidFill>
                <a:schemeClr val="tx2">
                  <a:lumMod val="75000"/>
                </a:schemeClr>
              </a:solidFill>
            </a:endParaRPr>
          </a:p>
          <a:p>
            <a:pPr marL="0" indent="0">
              <a:buNone/>
            </a:pPr>
            <a:r>
              <a:rPr lang="en-US" dirty="0">
                <a:solidFill>
                  <a:schemeClr val="tx2">
                    <a:lumMod val="75000"/>
                  </a:schemeClr>
                </a:solidFill>
              </a:rPr>
              <a:t>Primary KPIs: </a:t>
            </a:r>
            <a:r>
              <a:rPr lang="en-US" dirty="0">
                <a:solidFill>
                  <a:schemeClr val="tx1">
                    <a:lumMod val="40000"/>
                    <a:lumOff val="60000"/>
                  </a:schemeClr>
                </a:solidFill>
              </a:rPr>
              <a:t>Products (services) launched on the market (Lifelong Education, SME partners, Successful matches generated)</a:t>
            </a:r>
          </a:p>
          <a:p>
            <a:endParaRPr lang="en-US" dirty="0"/>
          </a:p>
        </p:txBody>
      </p:sp>
    </p:spTree>
    <p:extLst>
      <p:ext uri="{BB962C8B-B14F-4D97-AF65-F5344CB8AC3E}">
        <p14:creationId xmlns:p14="http://schemas.microsoft.com/office/powerpoint/2010/main" val="204383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623393" y="476672"/>
            <a:ext cx="9865095" cy="5328592"/>
          </a:xfrm>
        </p:spPr>
        <p:txBody>
          <a:bodyPr anchor="ctr" anchorCtr="1"/>
          <a:lstStyle/>
          <a:p>
            <a:pPr marL="0" indent="0" algn="ctr">
              <a:buNone/>
            </a:pPr>
            <a:endParaRPr lang="en-GB" dirty="0">
              <a:solidFill>
                <a:schemeClr val="tx1">
                  <a:lumMod val="40000"/>
                  <a:lumOff val="60000"/>
                </a:schemeClr>
              </a:solidFill>
              <a:ea typeface="+mj-ea"/>
              <a:cs typeface="+mj-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72" y="476672"/>
            <a:ext cx="6773094" cy="4752528"/>
          </a:xfrm>
          <a:prstGeom prst="rect">
            <a:avLst/>
          </a:prstGeom>
        </p:spPr>
      </p:pic>
    </p:spTree>
    <p:extLst>
      <p:ext uri="{BB962C8B-B14F-4D97-AF65-F5344CB8AC3E}">
        <p14:creationId xmlns:p14="http://schemas.microsoft.com/office/powerpoint/2010/main" val="75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67408" y="44624"/>
            <a:ext cx="6624736" cy="6336704"/>
          </a:xfrm>
        </p:spPr>
        <p:txBody>
          <a:bodyPr>
            <a:normAutofit fontScale="85000" lnSpcReduction="20000"/>
          </a:bodyPr>
          <a:lstStyle/>
          <a:p>
            <a:pPr marL="0" indent="0">
              <a:buNone/>
            </a:pPr>
            <a:r>
              <a:rPr lang="en-GB" dirty="0" smtClean="0">
                <a:solidFill>
                  <a:srgbClr val="6BB745"/>
                </a:solidFill>
                <a:ea typeface="+mj-ea"/>
                <a:cs typeface="+mj-cs"/>
              </a:rPr>
              <a:t>DIM ESEE outputs</a:t>
            </a:r>
          </a:p>
          <a:p>
            <a:pPr lvl="0"/>
            <a:r>
              <a:rPr lang="en-GB" dirty="0" smtClean="0"/>
              <a:t>Annual on-line questionnaire – industry-tailoring of the annual DIM ESEE topic content</a:t>
            </a:r>
          </a:p>
          <a:p>
            <a:pPr lvl="0"/>
            <a:r>
              <a:rPr lang="en-GB" dirty="0" smtClean="0"/>
              <a:t>Supportive industry data base – increasing yearly related to the questionnaire campaign and industry-academia workshops </a:t>
            </a:r>
          </a:p>
          <a:p>
            <a:pPr lvl="0"/>
            <a:r>
              <a:rPr lang="en-GB" dirty="0" smtClean="0"/>
              <a:t>DIM ESEE annual industry-academia workshop – presentation of the questionnaire results to the industry stakeholders from predefined active mining regions; final tailoring of the annual topic content</a:t>
            </a:r>
          </a:p>
          <a:p>
            <a:pPr lvl="1"/>
            <a:r>
              <a:rPr lang="en-GB" dirty="0" smtClean="0"/>
              <a:t>2017 </a:t>
            </a:r>
            <a:r>
              <a:rPr lang="en-GB" dirty="0" err="1" smtClean="0"/>
              <a:t>Savinja</a:t>
            </a:r>
            <a:r>
              <a:rPr lang="en-GB" dirty="0" smtClean="0"/>
              <a:t>, Slovenia </a:t>
            </a:r>
          </a:p>
          <a:p>
            <a:pPr lvl="1"/>
            <a:r>
              <a:rPr lang="en-GB" dirty="0" smtClean="0"/>
              <a:t>2018 </a:t>
            </a:r>
            <a:r>
              <a:rPr lang="en-GB" dirty="0" err="1" smtClean="0"/>
              <a:t>Hochsteiermark</a:t>
            </a:r>
            <a:r>
              <a:rPr lang="en-GB" dirty="0" smtClean="0"/>
              <a:t>, Austria</a:t>
            </a:r>
          </a:p>
          <a:p>
            <a:pPr lvl="1"/>
            <a:r>
              <a:rPr lang="en-GB" dirty="0" smtClean="0"/>
              <a:t>2019 Istria, Croatia </a:t>
            </a:r>
          </a:p>
          <a:p>
            <a:pPr lvl="1"/>
            <a:r>
              <a:rPr lang="en-GB" dirty="0" smtClean="0"/>
              <a:t>2020 Legnica-</a:t>
            </a:r>
            <a:r>
              <a:rPr lang="en-GB" dirty="0" err="1" smtClean="0"/>
              <a:t>Glogow</a:t>
            </a:r>
            <a:r>
              <a:rPr lang="en-GB" dirty="0" smtClean="0"/>
              <a:t> Copper District </a:t>
            </a:r>
          </a:p>
          <a:p>
            <a:r>
              <a:rPr lang="en-GB" dirty="0" smtClean="0"/>
              <a:t>DIM ESEE programme – annual programme finalized</a:t>
            </a:r>
          </a:p>
          <a:p>
            <a:pPr lvl="1"/>
            <a:r>
              <a:rPr lang="en-GB" dirty="0" smtClean="0"/>
              <a:t>2017 Zero Waste management</a:t>
            </a:r>
          </a:p>
          <a:p>
            <a:pPr lvl="1"/>
            <a:r>
              <a:rPr lang="en-GB" dirty="0" smtClean="0"/>
              <a:t>2018 Deep Intelligent mining</a:t>
            </a:r>
          </a:p>
          <a:p>
            <a:pPr lvl="1"/>
            <a:r>
              <a:rPr lang="en-GB" dirty="0" smtClean="0"/>
              <a:t>2019 Small Mining Sites</a:t>
            </a:r>
          </a:p>
          <a:p>
            <a:pPr lvl="1"/>
            <a:r>
              <a:rPr lang="en-GB" dirty="0" smtClean="0"/>
              <a:t>2020 Recycling</a:t>
            </a:r>
          </a:p>
          <a:p>
            <a:pPr lvl="0"/>
            <a:r>
              <a:rPr lang="en-GB" dirty="0" smtClean="0"/>
              <a:t>DIM ESEE on-line programme – annual lectures prepared as on-line course</a:t>
            </a:r>
          </a:p>
          <a:p>
            <a:pPr lvl="0"/>
            <a:r>
              <a:rPr lang="en-GB" dirty="0" smtClean="0"/>
              <a:t>Multilanguage web page containing wider-society adopted materials with information related to the School and annual DIM topic</a:t>
            </a:r>
            <a:endParaRPr lang="en-GB" dirty="0"/>
          </a:p>
        </p:txBody>
      </p:sp>
      <p:sp>
        <p:nvSpPr>
          <p:cNvPr id="2"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Dijagram 5"/>
          <p:cNvGraphicFramePr/>
          <p:nvPr>
            <p:extLst>
              <p:ext uri="{D42A27DB-BD31-4B8C-83A1-F6EECF244321}">
                <p14:modId xmlns:p14="http://schemas.microsoft.com/office/powerpoint/2010/main" val="2867225003"/>
              </p:ext>
            </p:extLst>
          </p:nvPr>
        </p:nvGraphicFramePr>
        <p:xfrm>
          <a:off x="5688632" y="1124744"/>
          <a:ext cx="717612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ravokutnik 7"/>
          <p:cNvSpPr/>
          <p:nvPr/>
        </p:nvSpPr>
        <p:spPr>
          <a:xfrm>
            <a:off x="7910479" y="4224250"/>
            <a:ext cx="1877408" cy="584775"/>
          </a:xfrm>
          <a:prstGeom prst="rect">
            <a:avLst/>
          </a:prstGeom>
          <a:ln w="63500">
            <a:solidFill>
              <a:srgbClr val="0070C0"/>
            </a:solidFill>
          </a:ln>
        </p:spPr>
        <p:txBody>
          <a:bodyPr wrap="square">
            <a:spAutoFit/>
          </a:bodyPr>
          <a:lstStyle/>
          <a:p>
            <a:r>
              <a:rPr lang="hr-HR" sz="3200" b="1" dirty="0">
                <a:solidFill>
                  <a:srgbClr val="92D050"/>
                </a:solidFill>
              </a:rPr>
              <a:t>DIM ESSE </a:t>
            </a:r>
          </a:p>
        </p:txBody>
      </p:sp>
      <p:grpSp>
        <p:nvGrpSpPr>
          <p:cNvPr id="11" name="Grupa 22"/>
          <p:cNvGrpSpPr/>
          <p:nvPr/>
        </p:nvGrpSpPr>
        <p:grpSpPr>
          <a:xfrm>
            <a:off x="7651352" y="2554906"/>
            <a:ext cx="3178753" cy="2106150"/>
            <a:chOff x="3359696" y="2642076"/>
            <a:chExt cx="5040560" cy="2227084"/>
          </a:xfrm>
        </p:grpSpPr>
        <p:cxnSp>
          <p:nvCxnSpPr>
            <p:cNvPr id="12" name="Ravni poveznik 14"/>
            <p:cNvCxnSpPr/>
            <p:nvPr/>
          </p:nvCxnSpPr>
          <p:spPr>
            <a:xfrm>
              <a:off x="3359696" y="2708920"/>
              <a:ext cx="5040560" cy="216024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Ravni poveznik 20"/>
            <p:cNvCxnSpPr/>
            <p:nvPr/>
          </p:nvCxnSpPr>
          <p:spPr>
            <a:xfrm>
              <a:off x="3359696" y="2642076"/>
              <a:ext cx="5040560" cy="2160240"/>
            </a:xfrm>
            <a:prstGeom prst="line">
              <a:avLst/>
            </a:prstGeom>
            <a:ln w="635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982866" y="138200"/>
            <a:ext cx="3271163"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solidFill>
                  <a:srgbClr val="92D050"/>
                </a:solidFill>
              </a:rPr>
              <a:t>Raw materials development cycle with the position of the </a:t>
            </a:r>
            <a:r>
              <a:rPr lang="en-US" b="1" dirty="0">
                <a:solidFill>
                  <a:srgbClr val="92D050"/>
                </a:solidFill>
              </a:rPr>
              <a:t>DIM ESEE </a:t>
            </a:r>
            <a:r>
              <a:rPr lang="en-US" dirty="0">
                <a:solidFill>
                  <a:srgbClr val="92D050"/>
                </a:solidFill>
              </a:rPr>
              <a:t>education programme</a:t>
            </a:r>
          </a:p>
        </p:txBody>
      </p:sp>
    </p:spTree>
    <p:extLst>
      <p:ext uri="{BB962C8B-B14F-4D97-AF65-F5344CB8AC3E}">
        <p14:creationId xmlns:p14="http://schemas.microsoft.com/office/powerpoint/2010/main" val="14762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670721" y="332656"/>
            <a:ext cx="11521279" cy="3816424"/>
          </a:xfrm>
        </p:spPr>
        <p:txBody>
          <a:bodyPr>
            <a:normAutofit/>
          </a:bodyPr>
          <a:lstStyle/>
          <a:p>
            <a:pPr marL="0" indent="0">
              <a:buNone/>
            </a:pPr>
            <a:r>
              <a:rPr lang="en-GB" dirty="0" smtClean="0">
                <a:solidFill>
                  <a:srgbClr val="6BB745"/>
                </a:solidFill>
                <a:ea typeface="+mj-ea"/>
                <a:cs typeface="+mj-cs"/>
              </a:rPr>
              <a:t>DIM ESEE impacts:</a:t>
            </a:r>
          </a:p>
          <a:p>
            <a:pPr>
              <a:spcBef>
                <a:spcPts val="0"/>
              </a:spcBef>
              <a:spcAft>
                <a:spcPts val="0"/>
              </a:spcAft>
            </a:pPr>
            <a:r>
              <a:rPr lang="en-GB" sz="1600" dirty="0" smtClean="0"/>
              <a:t>G</a:t>
            </a:r>
            <a:r>
              <a:rPr lang="en-GB" sz="1600" dirty="0" smtClean="0"/>
              <a:t>eographically focused on ESEE Region but also captures the aspect of internationalization because countries like Serbia and Ukraine are involved</a:t>
            </a:r>
          </a:p>
          <a:p>
            <a:pPr>
              <a:spcBef>
                <a:spcPts val="0"/>
              </a:spcBef>
              <a:spcAft>
                <a:spcPts val="0"/>
              </a:spcAft>
            </a:pPr>
            <a:r>
              <a:rPr lang="en-GB" sz="1600" dirty="0" smtClean="0"/>
              <a:t>Addressing a topics of the primary interest of the RM community</a:t>
            </a:r>
          </a:p>
          <a:p>
            <a:pPr>
              <a:spcBef>
                <a:spcPts val="0"/>
              </a:spcBef>
              <a:spcAft>
                <a:spcPts val="0"/>
              </a:spcAft>
            </a:pPr>
            <a:r>
              <a:rPr lang="en-GB" sz="1600" dirty="0" smtClean="0"/>
              <a:t>A</a:t>
            </a:r>
            <a:r>
              <a:rPr lang="en-GB" sz="1600" dirty="0" smtClean="0"/>
              <a:t> final users are industrial partners holding a third side of the knowledge triangle</a:t>
            </a:r>
          </a:p>
          <a:p>
            <a:pPr>
              <a:spcBef>
                <a:spcPts val="0"/>
              </a:spcBef>
              <a:spcAft>
                <a:spcPts val="0"/>
              </a:spcAft>
            </a:pPr>
            <a:r>
              <a:rPr lang="en-GB" sz="1600" dirty="0" smtClean="0"/>
              <a:t>H</a:t>
            </a:r>
            <a:r>
              <a:rPr lang="en-GB" sz="1600" dirty="0" smtClean="0"/>
              <a:t>ad already identified eight ESEE active mining regions of high economic importance and associated industrial partners</a:t>
            </a:r>
          </a:p>
          <a:p>
            <a:pPr>
              <a:spcBef>
                <a:spcPts val="0"/>
              </a:spcBef>
              <a:spcAft>
                <a:spcPts val="0"/>
              </a:spcAft>
            </a:pPr>
            <a:r>
              <a:rPr lang="en-GB" sz="1600" dirty="0" smtClean="0"/>
              <a:t>A</a:t>
            </a:r>
            <a:r>
              <a:rPr lang="en-GB" sz="1600" dirty="0" smtClean="0"/>
              <a:t>ttracting minimum 100 industrial partners, identifying a specific industrial needs, creating new partnerships and contributing to overall KIC community building</a:t>
            </a:r>
          </a:p>
          <a:p>
            <a:pPr>
              <a:spcBef>
                <a:spcPts val="0"/>
              </a:spcBef>
              <a:spcAft>
                <a:spcPts val="0"/>
              </a:spcAft>
            </a:pPr>
            <a:r>
              <a:rPr lang="en-GB" sz="1600" dirty="0" smtClean="0"/>
              <a:t>E</a:t>
            </a:r>
            <a:r>
              <a:rPr lang="en-GB" sz="1600" dirty="0" smtClean="0"/>
              <a:t>ducating 160 professionals, academicians and PhD students within 4 years, according to tailor-made topics, potentially increasing a number of new demonstration and pilot plants/prototypes, start-ups or new (urban) mines operating in Europe</a:t>
            </a:r>
          </a:p>
          <a:p>
            <a:pPr>
              <a:spcBef>
                <a:spcPts val="0"/>
              </a:spcBef>
              <a:spcAft>
                <a:spcPts val="0"/>
              </a:spcAft>
            </a:pPr>
            <a:r>
              <a:rPr lang="en-GB" sz="1600" dirty="0" smtClean="0"/>
              <a:t>S</a:t>
            </a:r>
            <a:r>
              <a:rPr lang="en-GB" sz="1600" dirty="0" smtClean="0"/>
              <a:t>erving as an ideas centre/hub within the ESEE partner network increasing a number of successful matches in industrial symbiosis and potential new KIC projects, being a part of the ESEE Regional Innovation Strategy (RIS)</a:t>
            </a:r>
          </a:p>
          <a:p>
            <a:pPr>
              <a:spcBef>
                <a:spcPts val="0"/>
              </a:spcBef>
              <a:spcAft>
                <a:spcPts val="0"/>
              </a:spcAft>
            </a:pPr>
            <a:r>
              <a:rPr lang="en-GB" sz="1600" dirty="0" smtClean="0"/>
              <a:t>C</a:t>
            </a:r>
            <a:r>
              <a:rPr lang="en-GB" sz="1600" dirty="0" smtClean="0"/>
              <a:t>ommunicating with wider society will increase public awareness on environmental aspects of mining and circular economy as one of the main focus of RM community thus increasing public acceptance of overall mining activities</a:t>
            </a:r>
            <a:endParaRPr lang="en-GB" sz="1600" dirty="0"/>
          </a:p>
        </p:txBody>
      </p:sp>
      <p:pic>
        <p:nvPicPr>
          <p:cNvPr id="5" name="Picture 4"/>
          <p:cNvPicPr>
            <a:picLocks noChangeAspect="1"/>
          </p:cNvPicPr>
          <p:nvPr/>
        </p:nvPicPr>
        <p:blipFill>
          <a:blip r:embed="rId2"/>
          <a:stretch>
            <a:fillRect/>
          </a:stretch>
        </p:blipFill>
        <p:spPr>
          <a:xfrm>
            <a:off x="2495600" y="4173934"/>
            <a:ext cx="7502411" cy="2655720"/>
          </a:xfrm>
          <a:prstGeom prst="rect">
            <a:avLst/>
          </a:prstGeom>
        </p:spPr>
      </p:pic>
    </p:spTree>
    <p:extLst>
      <p:ext uri="{BB962C8B-B14F-4D97-AF65-F5344CB8AC3E}">
        <p14:creationId xmlns:p14="http://schemas.microsoft.com/office/powerpoint/2010/main" val="58386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LJETNA ŠKOLA RUDARSTVA\DIM LOGO\DIM-lpg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8113" y="548679"/>
            <a:ext cx="2770535" cy="19442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750" t="31333" r="22187" b="11167"/>
          <a:stretch/>
        </p:blipFill>
        <p:spPr bwMode="auto">
          <a:xfrm>
            <a:off x="695400" y="548680"/>
            <a:ext cx="8462713" cy="514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5"/>
          <p:cNvSpPr txBox="1">
            <a:spLocks/>
          </p:cNvSpPr>
          <p:nvPr/>
        </p:nvSpPr>
        <p:spPr bwMode="auto">
          <a:xfrm>
            <a:off x="2351584" y="5575547"/>
            <a:ext cx="7128792" cy="6034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ctr" anchorCtr="1">
            <a:normAutofit/>
          </a:bodyPr>
          <a:lstStyle>
            <a:lvl1pPr marL="177800" indent="-1778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chemeClr val="tx1"/>
                </a:solidFill>
                <a:latin typeface="Calibri" panose="020F0502020204030204" pitchFamily="34" charset="0"/>
                <a:ea typeface="+mn-ea"/>
                <a:cs typeface="+mn-cs"/>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a:solidFill>
                  <a:schemeClr val="tx1">
                    <a:lumMod val="40000"/>
                    <a:lumOff val="60000"/>
                  </a:schemeClr>
                </a:solidFill>
                <a:ea typeface="+mj-ea"/>
                <a:cs typeface="+mj-cs"/>
              </a:rPr>
              <a:t>DIM 2016: Lectures within IUC Dubrovnik; lecturer Peter Moser</a:t>
            </a:r>
          </a:p>
        </p:txBody>
      </p:sp>
    </p:spTree>
    <p:extLst>
      <p:ext uri="{BB962C8B-B14F-4D97-AF65-F5344CB8AC3E}">
        <p14:creationId xmlns:p14="http://schemas.microsoft.com/office/powerpoint/2010/main" val="78620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2423592" y="5563801"/>
            <a:ext cx="7560840" cy="603448"/>
          </a:xfrm>
        </p:spPr>
        <p:txBody>
          <a:bodyPr anchor="ctr" anchorCtr="1">
            <a:normAutofit/>
          </a:bodyPr>
          <a:lstStyle/>
          <a:p>
            <a:pPr marL="0" indent="0" algn="ctr">
              <a:buNone/>
            </a:pPr>
            <a:r>
              <a:rPr lang="en-US" dirty="0">
                <a:solidFill>
                  <a:schemeClr val="tx1">
                    <a:lumMod val="40000"/>
                    <a:lumOff val="60000"/>
                  </a:schemeClr>
                </a:solidFill>
                <a:ea typeface="+mj-ea"/>
                <a:cs typeface="+mj-cs"/>
              </a:rPr>
              <a:t>DIM 2016: Excursion to </a:t>
            </a:r>
            <a:r>
              <a:rPr lang="en-US" dirty="0" err="1">
                <a:solidFill>
                  <a:schemeClr val="tx1">
                    <a:lumMod val="40000"/>
                    <a:lumOff val="60000"/>
                  </a:schemeClr>
                </a:solidFill>
                <a:ea typeface="+mj-ea"/>
                <a:cs typeface="+mj-cs"/>
              </a:rPr>
              <a:t>Sv</a:t>
            </a:r>
            <a:r>
              <a:rPr lang="en-US" dirty="0">
                <a:solidFill>
                  <a:schemeClr val="tx1">
                    <a:lumMod val="40000"/>
                    <a:lumOff val="60000"/>
                  </a:schemeClr>
                </a:solidFill>
                <a:ea typeface="+mj-ea"/>
                <a:cs typeface="+mj-cs"/>
              </a:rPr>
              <a:t>. </a:t>
            </a:r>
            <a:r>
              <a:rPr lang="en-US" dirty="0" err="1">
                <a:solidFill>
                  <a:schemeClr val="tx1">
                    <a:lumMod val="40000"/>
                    <a:lumOff val="60000"/>
                  </a:schemeClr>
                </a:solidFill>
                <a:ea typeface="+mj-ea"/>
                <a:cs typeface="+mj-cs"/>
              </a:rPr>
              <a:t>Kajo</a:t>
            </a:r>
            <a:r>
              <a:rPr lang="en-US" dirty="0">
                <a:solidFill>
                  <a:schemeClr val="tx1">
                    <a:lumMod val="40000"/>
                    <a:lumOff val="60000"/>
                  </a:schemeClr>
                </a:solidFill>
                <a:ea typeface="+mj-ea"/>
                <a:cs typeface="+mj-cs"/>
              </a:rPr>
              <a:t> open pit; CEMEX company</a:t>
            </a:r>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1458" t="33195" r="19792" b="11500"/>
          <a:stretch/>
        </p:blipFill>
        <p:spPr bwMode="auto">
          <a:xfrm>
            <a:off x="695400" y="493083"/>
            <a:ext cx="8611409" cy="506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LJETNA ŠKOLA RUDARSTVA\DIM LOGO\DIM-lpg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6809" y="408353"/>
            <a:ext cx="2462697"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82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404664"/>
            <a:ext cx="11089232" cy="502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p:cNvSpPr>
            <a:spLocks noGrp="1"/>
          </p:cNvSpPr>
          <p:nvPr>
            <p:ph type="body" sz="quarter" idx="16"/>
          </p:nvPr>
        </p:nvSpPr>
        <p:spPr>
          <a:xfrm>
            <a:off x="623393" y="476672"/>
            <a:ext cx="5256583" cy="3456384"/>
          </a:xfrm>
        </p:spPr>
        <p:txBody>
          <a:bodyPr>
            <a:normAutofit fontScale="92500" lnSpcReduction="20000"/>
          </a:bodyPr>
          <a:lstStyle/>
          <a:p>
            <a:pPr marL="0" indent="0">
              <a:buNone/>
            </a:pPr>
            <a:r>
              <a:rPr lang="en-GB" dirty="0">
                <a:solidFill>
                  <a:srgbClr val="6BB745"/>
                </a:solidFill>
                <a:ea typeface="+mj-ea"/>
                <a:cs typeface="+mj-cs"/>
              </a:rPr>
              <a:t>Additional material</a:t>
            </a:r>
          </a:p>
          <a:p>
            <a:r>
              <a:rPr lang="en-US" dirty="0">
                <a:solidFill>
                  <a:schemeClr val="tx1">
                    <a:lumMod val="40000"/>
                    <a:lumOff val="60000"/>
                  </a:schemeClr>
                </a:solidFill>
                <a:latin typeface="+mn-lt"/>
              </a:rPr>
              <a:t>Promotional flyer</a:t>
            </a:r>
          </a:p>
          <a:p>
            <a:pPr marL="0" indent="0">
              <a:buNone/>
            </a:pPr>
            <a:r>
              <a:rPr lang="en-GB" dirty="0">
                <a:solidFill>
                  <a:schemeClr val="tx1">
                    <a:lumMod val="40000"/>
                    <a:lumOff val="60000"/>
                  </a:schemeClr>
                </a:solidFill>
                <a:latin typeface="+mn-lt"/>
                <a:hlinkClick r:id="rId3"/>
              </a:rPr>
              <a:t>https://www.rgn.unizg.hr/images/esee/2017/Folder_DIM_V1.pdf</a:t>
            </a:r>
            <a:endParaRPr lang="en-GB" dirty="0">
              <a:solidFill>
                <a:schemeClr val="tx1">
                  <a:lumMod val="40000"/>
                  <a:lumOff val="60000"/>
                </a:schemeClr>
              </a:solidFill>
              <a:latin typeface="+mn-lt"/>
            </a:endParaRPr>
          </a:p>
          <a:p>
            <a:r>
              <a:rPr lang="hr-HR" dirty="0">
                <a:solidFill>
                  <a:schemeClr val="tx1">
                    <a:lumMod val="40000"/>
                    <a:lumOff val="60000"/>
                  </a:schemeClr>
                </a:solidFill>
                <a:latin typeface="+mn-lt"/>
              </a:rPr>
              <a:t>Project web site</a:t>
            </a:r>
          </a:p>
          <a:p>
            <a:pPr marL="0" indent="0">
              <a:buNone/>
            </a:pPr>
            <a:r>
              <a:rPr lang="en-GB" dirty="0">
                <a:solidFill>
                  <a:schemeClr val="tx1">
                    <a:lumMod val="40000"/>
                    <a:lumOff val="60000"/>
                  </a:schemeClr>
                </a:solidFill>
                <a:latin typeface="+mn-lt"/>
                <a:hlinkClick r:id="rId4"/>
              </a:rPr>
              <a:t>https://www.rgn.unizg.hr/en/studies/lifelong-learning/dim-esee-dubrovnik-international-esee-mining-school</a:t>
            </a:r>
            <a:endParaRPr lang="hr-HR" dirty="0">
              <a:solidFill>
                <a:schemeClr val="tx1">
                  <a:lumMod val="40000"/>
                  <a:lumOff val="60000"/>
                </a:schemeClr>
              </a:solidFill>
              <a:latin typeface="+mn-lt"/>
            </a:endParaRPr>
          </a:p>
          <a:p>
            <a:r>
              <a:rPr lang="hr-HR" dirty="0" err="1">
                <a:solidFill>
                  <a:schemeClr val="tx1">
                    <a:lumMod val="40000"/>
                    <a:lumOff val="60000"/>
                  </a:schemeClr>
                </a:solidFill>
                <a:latin typeface="+mn-lt"/>
              </a:rPr>
              <a:t>Course</a:t>
            </a:r>
            <a:r>
              <a:rPr lang="hr-HR" dirty="0">
                <a:solidFill>
                  <a:schemeClr val="tx1">
                    <a:lumMod val="40000"/>
                    <a:lumOff val="60000"/>
                  </a:schemeClr>
                </a:solidFill>
                <a:latin typeface="+mn-lt"/>
              </a:rPr>
              <a:t> </a:t>
            </a:r>
            <a:r>
              <a:rPr lang="hr-HR" dirty="0" err="1">
                <a:solidFill>
                  <a:schemeClr val="tx1">
                    <a:lumMod val="40000"/>
                    <a:lumOff val="60000"/>
                  </a:schemeClr>
                </a:solidFill>
                <a:latin typeface="+mn-lt"/>
              </a:rPr>
              <a:t>application</a:t>
            </a:r>
            <a:endParaRPr lang="hr-HR" dirty="0">
              <a:solidFill>
                <a:schemeClr val="tx1">
                  <a:lumMod val="40000"/>
                  <a:lumOff val="60000"/>
                </a:schemeClr>
              </a:solidFill>
              <a:latin typeface="+mn-lt"/>
            </a:endParaRPr>
          </a:p>
          <a:p>
            <a:pPr marL="0" indent="0">
              <a:buNone/>
            </a:pPr>
            <a:r>
              <a:rPr lang="hr-HR" dirty="0">
                <a:solidFill>
                  <a:schemeClr val="tx1">
                    <a:lumMod val="40000"/>
                    <a:lumOff val="60000"/>
                  </a:schemeClr>
                </a:solidFill>
                <a:latin typeface="+mn-lt"/>
                <a:hlinkClick r:id="rId5"/>
              </a:rPr>
              <a:t>http://www.iuc.hr/programme-application-form.php?progType=course&amp;progId=1061</a:t>
            </a:r>
            <a:endParaRPr lang="hr-HR" dirty="0">
              <a:solidFill>
                <a:schemeClr val="tx1">
                  <a:lumMod val="40000"/>
                  <a:lumOff val="60000"/>
                </a:schemeClr>
              </a:solidFill>
              <a:latin typeface="+mn-lt"/>
            </a:endParaRPr>
          </a:p>
          <a:p>
            <a:pPr marL="0" indent="0">
              <a:buNone/>
            </a:pPr>
            <a:endParaRPr lang="en-GB" dirty="0"/>
          </a:p>
        </p:txBody>
      </p:sp>
    </p:spTree>
    <p:extLst>
      <p:ext uri="{BB962C8B-B14F-4D97-AF65-F5344CB8AC3E}">
        <p14:creationId xmlns:p14="http://schemas.microsoft.com/office/powerpoint/2010/main" val="210627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NRSTYLE" val="TITEL GRÜN"/>
</p:tagLst>
</file>

<file path=ppt/tags/tag2.xml><?xml version="1.0" encoding="utf-8"?>
<p:tagLst xmlns:a="http://schemas.openxmlformats.org/drawingml/2006/main" xmlns:r="http://schemas.openxmlformats.org/officeDocument/2006/relationships" xmlns:p="http://schemas.openxmlformats.org/presentationml/2006/main">
  <p:tag name="RNRSTYLE" val="CoverTitel1"/>
</p:tagLst>
</file>

<file path=ppt/tags/tag3.xml><?xml version="1.0" encoding="utf-8"?>
<p:tagLst xmlns:a="http://schemas.openxmlformats.org/drawingml/2006/main" xmlns:r="http://schemas.openxmlformats.org/officeDocument/2006/relationships" xmlns:p="http://schemas.openxmlformats.org/presentationml/2006/main">
  <p:tag name="RNRSTYLE" val="CoverTitel1"/>
</p:tagLst>
</file>

<file path=ppt/tags/tag4.xml><?xml version="1.0" encoding="utf-8"?>
<p:tagLst xmlns:a="http://schemas.openxmlformats.org/drawingml/2006/main" xmlns:r="http://schemas.openxmlformats.org/officeDocument/2006/relationships" xmlns:p="http://schemas.openxmlformats.org/presentationml/2006/main">
  <p:tag name="RNRSTYLE" val="CoverTitel1"/>
</p:tagLst>
</file>

<file path=ppt/tags/tag5.xml><?xml version="1.0" encoding="utf-8"?>
<p:tagLst xmlns:a="http://schemas.openxmlformats.org/drawingml/2006/main" xmlns:r="http://schemas.openxmlformats.org/officeDocument/2006/relationships" xmlns:p="http://schemas.openxmlformats.org/presentationml/2006/main">
  <p:tag name="RNRSTYLE" val="CoverTitel1"/>
</p:tagLst>
</file>

<file path=ppt/tags/tag6.xml><?xml version="1.0" encoding="utf-8"?>
<p:tagLst xmlns:a="http://schemas.openxmlformats.org/drawingml/2006/main" xmlns:r="http://schemas.openxmlformats.org/officeDocument/2006/relationships" xmlns:p="http://schemas.openxmlformats.org/presentationml/2006/main">
  <p:tag name="RNRSTYLE" val="CoverTitel1"/>
</p:tagLst>
</file>

<file path=ppt/theme/theme1.xml><?xml version="1.0" encoding="utf-8"?>
<a:theme xmlns:a="http://schemas.openxmlformats.org/drawingml/2006/main" name="Green Text Content Slides">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8_eitRaw_PresentationMaster.potx" id="{DC858601-12D4-402D-9F46-02DFA6F2EDE4}" vid="{DE6FA451-9BB0-4ADD-A121-1726D9483511}"/>
    </a:ext>
  </a:extLst>
</a:theme>
</file>

<file path=ppt/theme/theme2.xml><?xml version="1.0" encoding="utf-8"?>
<a:theme xmlns:a="http://schemas.openxmlformats.org/drawingml/2006/main" name="COVER-Whit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8_eitRaw_PresentationMaster.potx" id="{DC858601-12D4-402D-9F46-02DFA6F2EDE4}" vid="{8DEEACA0-1221-42A7-AC92-909CB06BEB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136D5EA5AA5F7C44BA6DA44589B30076" ma:contentTypeVersion="2" ma:contentTypeDescription="Create a new document." ma:contentTypeScope="" ma:versionID="414dcbf5119e44f101dd8796f727ead0">
  <xsd:schema xmlns:xsd="http://www.w3.org/2001/XMLSchema" xmlns:xs="http://www.w3.org/2001/XMLSchema" xmlns:p="http://schemas.microsoft.com/office/2006/metadata/properties" xmlns:ns2="8f28978f-b0f5-4a37-8376-f841b92b913c" xmlns:ns3="496ed1e7-e3fc-4fbd-af20-a6d00d332ced" targetNamespace="http://schemas.microsoft.com/office/2006/metadata/properties" ma:root="true" ma:fieldsID="d8184046a888752822a664f6aff2dec1" ns2:_="" ns3:_="">
    <xsd:import namespace="8f28978f-b0f5-4a37-8376-f841b92b913c"/>
    <xsd:import namespace="496ed1e7-e3fc-4fbd-af20-a6d00d332ced"/>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8978f-b0f5-4a37-8376-f841b92b913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96ed1e7-e3fc-4fbd-af20-a6d00d332ced"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8f28978f-b0f5-4a37-8376-f841b92b913c">U2EH5SR6QKF7-197960991-63</_dlc_DocId>
    <_dlc_DocIdUrl xmlns="8f28978f-b0f5-4a37-8376-f841b92b913c">
      <Url>https://xex.sharepoint.com/eit/_layouts/15/DocIdRedir.aspx?ID=U2EH5SR6QKF7-197960991-63</Url>
      <Description>U2EH5SR6QKF7-197960991-63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36C5C-3247-4E8A-93D6-7089F7DBA6FD}">
  <ds:schemaRefs>
    <ds:schemaRef ds:uri="http://schemas.microsoft.com/sharepoint/events"/>
  </ds:schemaRefs>
</ds:datastoreItem>
</file>

<file path=customXml/itemProps2.xml><?xml version="1.0" encoding="utf-8"?>
<ds:datastoreItem xmlns:ds="http://schemas.openxmlformats.org/officeDocument/2006/customXml" ds:itemID="{42483521-FFE7-4305-9648-CEB1C0EBD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8978f-b0f5-4a37-8376-f841b92b913c"/>
    <ds:schemaRef ds:uri="496ed1e7-e3fc-4fbd-af20-a6d00d332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B023AD-9A76-4F3A-8CF7-51FC427A59BD}">
  <ds:schemaRefs>
    <ds:schemaRef ds:uri="http://purl.org/dc/terms/"/>
    <ds:schemaRef ds:uri="http://purl.org/dc/dcmitype/"/>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496ed1e7-e3fc-4fbd-af20-a6d00d332ced"/>
    <ds:schemaRef ds:uri="http://schemas.microsoft.com/office/infopath/2007/PartnerControls"/>
    <ds:schemaRef ds:uri="8f28978f-b0f5-4a37-8376-f841b92b913c"/>
    <ds:schemaRef ds:uri="http://purl.org/dc/elements/1.1/"/>
  </ds:schemaRefs>
</ds:datastoreItem>
</file>

<file path=customXml/itemProps4.xml><?xml version="1.0" encoding="utf-8"?>
<ds:datastoreItem xmlns:ds="http://schemas.openxmlformats.org/officeDocument/2006/customXml" ds:itemID="{A7137C99-0AB9-4807-9B38-CBF0A719BD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v8_eitRaw_PresentationMaster[3]</Template>
  <TotalTime>6786</TotalTime>
  <Words>600</Words>
  <Application>Microsoft Office PowerPoint</Application>
  <PresentationFormat>Widescreen</PresentationFormat>
  <Paragraphs>61</Paragraphs>
  <Slides>9</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Slide Titles</vt:lpstr>
      </vt:variant>
      <vt:variant>
        <vt:i4>9</vt:i4>
      </vt:variant>
      <vt:variant>
        <vt:lpstr>Custom Shows</vt:lpstr>
      </vt:variant>
      <vt:variant>
        <vt:i4>1</vt:i4>
      </vt:variant>
    </vt:vector>
  </HeadingPairs>
  <TitlesOfParts>
    <vt:vector size="17" baseType="lpstr">
      <vt:lpstr>Arial</vt:lpstr>
      <vt:lpstr>Calibri</vt:lpstr>
      <vt:lpstr>Calibri Light</vt:lpstr>
      <vt:lpstr>Titillium</vt:lpstr>
      <vt:lpstr>Titillium-Light</vt:lpstr>
      <vt:lpstr>Green Text Content Slides</vt:lpstr>
      <vt:lpstr>COVER-White</vt:lpstr>
      <vt:lpstr>  Dubrovnik International ESEE Mining School  DIM ESEE    University of Zagreb - Faculty of Mining, Geology and Petroleum Engineering UNIZG-RGNF Assoc. Prof. Sibila Borojević Šoštarić sborosos@rgn.hr duration of project from 2017 - 2021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TestShow1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Content</dc:title>
  <dc:subject>eit RawMaterials Presentation</dc:subject>
  <dc:creator>Katerina Thomas</dc:creator>
  <cp:keywords>16:9;eit;RawMaterials</cp:keywords>
  <cp:lastModifiedBy>Sibila</cp:lastModifiedBy>
  <cp:revision>54</cp:revision>
  <dcterms:created xsi:type="dcterms:W3CDTF">2016-08-10T08:59:47Z</dcterms:created>
  <dcterms:modified xsi:type="dcterms:W3CDTF">2017-10-01T11:22:24Z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0x010100136D5EA5AA5F7C44BA6DA44589B30076</vt:lpwstr>
  </property>
  <property fmtid="{D5CDD505-2E9C-101B-9397-08002B2CF9AE}" pid="3" name="_dlc_DocIdItemGuid">
    <vt:lpwstr>0a8a2235-7c23-414d-bc11-5455752acf16</vt:lpwstr>
  </property>
</Properties>
</file>