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6" r:id="rId3"/>
    <p:sldId id="277" r:id="rId4"/>
    <p:sldId id="256" r:id="rId5"/>
    <p:sldId id="258" r:id="rId6"/>
    <p:sldId id="259" r:id="rId7"/>
    <p:sldId id="260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76" autoAdjust="0"/>
  </p:normalViewPr>
  <p:slideViewPr>
    <p:cSldViewPr>
      <p:cViewPr>
        <p:scale>
          <a:sx n="66" d="100"/>
          <a:sy n="66" d="100"/>
        </p:scale>
        <p:origin x="-92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uk-UA" sz="280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 2020 - Загальний бюджет</a:t>
            </a:r>
            <a:endParaRPr lang="uk-UA" sz="28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82683994707659"/>
          <c:y val="1.683619596536692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Горизонт 2020 - Загальний бюджет</c:v>
                </c:pt>
              </c:strCache>
            </c:strRef>
          </c:tx>
          <c:explosion val="25"/>
          <c:dPt>
            <c:idx val="0"/>
            <c:bubble3D val="0"/>
            <c:explosion val="7"/>
          </c:dPt>
          <c:dPt>
            <c:idx val="1"/>
            <c:bubble3D val="0"/>
            <c:explosion val="28"/>
          </c:dPt>
          <c:dPt>
            <c:idx val="2"/>
            <c:bubble3D val="0"/>
            <c:explosion val="16"/>
          </c:dPt>
          <c:dPt>
            <c:idx val="3"/>
            <c:bubble3D val="0"/>
            <c:explosion val="15"/>
          </c:dPt>
          <c:dPt>
            <c:idx val="4"/>
            <c:bubble3D val="0"/>
            <c:explosion val="8"/>
          </c:dPt>
          <c:dLbls>
            <c:dLbl>
              <c:idx val="0"/>
              <c:layout>
                <c:manualLayout>
                  <c:x val="-0.2021912338023048"/>
                  <c:y val="5.8561901632867966E-2"/>
                </c:manualLayout>
              </c:layout>
              <c:tx>
                <c:rich>
                  <a:bodyPr/>
                  <a:lstStyle/>
                  <a:p>
                    <a:r>
                      <a:rPr lang="uk-UA" noProof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Суспільні виклики
38%</a:t>
                    </a:r>
                    <a:endParaRPr lang="uk-UA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241752179050814E-2"/>
                  <c:y val="-0.14995040834403639"/>
                </c:manualLayout>
              </c:layout>
              <c:tx>
                <c:rich>
                  <a:bodyPr/>
                  <a:lstStyle/>
                  <a:p>
                    <a:r>
                      <a:rPr lang="uk-UA" noProof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Лідерство у промисловості
22%</a:t>
                    </a:r>
                    <a:endParaRPr lang="uk-UA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482703941986244"/>
                  <c:y val="4.9440527905332023E-2"/>
                </c:manualLayout>
              </c:layout>
              <c:tx>
                <c:rich>
                  <a:bodyPr/>
                  <a:lstStyle/>
                  <a:p>
                    <a:pPr>
                      <a:defRPr lang="uk-UA" sz="1600" noProof="0"/>
                    </a:pPr>
                    <a:r>
                      <a:rPr lang="ru-RU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Передова наука ( Енергетичні виклики 7,6%)
31%</a:t>
                    </a:r>
                    <a:endParaRPr lang="ru-RU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475818994847869E-2"/>
                  <c:y val="0.13445337489502238"/>
                </c:manualLayout>
              </c:layout>
              <c:tx>
                <c:rich>
                  <a:bodyPr/>
                  <a:lstStyle/>
                  <a:p>
                    <a:r>
                      <a:rPr lang="uk-UA" noProof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Інше
7%</a:t>
                    </a:r>
                    <a:endParaRPr lang="uk-UA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1567635161749705E-2"/>
                  <c:y val="8.9405503314985119E-2"/>
                </c:manualLayout>
              </c:layout>
              <c:tx>
                <c:rich>
                  <a:bodyPr/>
                  <a:lstStyle/>
                  <a:p>
                    <a:r>
                      <a:rPr lang="uk-UA" noProof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Євроатом
2%</a:t>
                    </a:r>
                    <a:endParaRPr lang="uk-UA" noProof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lang="uk-UA" sz="1600" noProof="0"/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Суспільні виклики</c:v>
                </c:pt>
                <c:pt idx="1">
                  <c:v>Лідерство у промисловості</c:v>
                </c:pt>
                <c:pt idx="2">
                  <c:v>Передова наука ( Енергетичні виклики 7,6%)</c:v>
                </c:pt>
                <c:pt idx="3">
                  <c:v>Інше</c:v>
                </c:pt>
                <c:pt idx="4">
                  <c:v>Євроатом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0.38</c:v>
                </c:pt>
                <c:pt idx="1">
                  <c:v>0.22</c:v>
                </c:pt>
                <c:pt idx="2">
                  <c:v>0.31</c:v>
                </c:pt>
                <c:pt idx="3">
                  <c:v>7.0000000000000007E-2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1492436263014E-3"/>
          <c:y val="5.0007175128689414E-2"/>
          <c:w val="0.51586112939018169"/>
          <c:h val="0.75889021590193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10"/>
          </c:dPt>
          <c:dPt>
            <c:idx val="2"/>
            <c:bubble3D val="0"/>
            <c:explosion val="13"/>
          </c:dPt>
          <c:dPt>
            <c:idx val="3"/>
            <c:bubble3D val="0"/>
            <c:explosion val="15"/>
          </c:dPt>
          <c:dPt>
            <c:idx val="4"/>
            <c:bubble3D val="0"/>
            <c:explosion val="11"/>
          </c:dPt>
          <c:dPt>
            <c:idx val="5"/>
            <c:bubble3D val="0"/>
            <c:explosion val="11"/>
          </c:dPt>
          <c:dPt>
            <c:idx val="6"/>
            <c:bubble3D val="0"/>
            <c:explosion val="12"/>
          </c:dPt>
          <c:dPt>
            <c:idx val="7"/>
            <c:bubble3D val="0"/>
            <c:explosion val="11"/>
          </c:dPt>
          <c:dLbls>
            <c:dLbl>
              <c:idx val="3"/>
              <c:layout>
                <c:manualLayout>
                  <c:x val="3.5200979568272089E-2"/>
                  <c:y val="-0.19680336444098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Енергетична система</c:v>
                </c:pt>
                <c:pt idx="1">
                  <c:v>Поновлювані джерела енергії
</c:v>
                </c:pt>
                <c:pt idx="2">
                  <c:v>Декарбонізація видобувного палива
</c:v>
                </c:pt>
                <c:pt idx="3">
                  <c:v>Соціально-економічні виклики</c:v>
                </c:pt>
                <c:pt idx="4">
                  <c:v>Європейський дослідницький  простір в галузі енергетики
</c:v>
                </c:pt>
                <c:pt idx="5">
                  <c:v>Розумні міста та співтовариства</c:v>
                </c:pt>
                <c:pt idx="6">
                  <c:v>Енергоефективність</c:v>
                </c:pt>
                <c:pt idx="7">
                  <c:v>Інші дії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0.17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0.02</c:v>
                </c:pt>
                <c:pt idx="4">
                  <c:v>0.06</c:v>
                </c:pt>
                <c:pt idx="5">
                  <c:v>0.11</c:v>
                </c:pt>
                <c:pt idx="6">
                  <c:v>0.15</c:v>
                </c:pt>
                <c:pt idx="7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6"/>
        <c:txPr>
          <a:bodyPr/>
          <a:lstStyle/>
          <a:p>
            <a:pPr>
              <a:lnSpc>
                <a:spcPct val="100000"/>
              </a:lnSpc>
              <a:defRPr sz="1400" kern="100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uk-UA"/>
          </a:p>
        </c:txPr>
      </c:legendEntry>
      <c:legendEntry>
        <c:idx val="7"/>
        <c:txPr>
          <a:bodyPr/>
          <a:lstStyle/>
          <a:p>
            <a:pPr>
              <a:lnSpc>
                <a:spcPct val="100000"/>
              </a:lnSpc>
              <a:defRPr sz="1400" kern="100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58935842361295088"/>
          <c:y val="1.7636929230085547E-2"/>
          <c:w val="0.41064157638704912"/>
          <c:h val="0.96766562974484327"/>
        </c:manualLayout>
      </c:layout>
      <c:overlay val="0"/>
      <c:txPr>
        <a:bodyPr/>
        <a:lstStyle/>
        <a:p>
          <a:pPr>
            <a:lnSpc>
              <a:spcPct val="100000"/>
            </a:lnSpc>
            <a:defRPr sz="1400" kern="1000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E87A4-973A-4DB5-8792-1514A33950B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851998-B2BF-46FD-A8E9-D579ECC1548E}">
      <dgm:prSet phldrT="[Текст]" custT="1"/>
      <dgm:spPr/>
      <dgm:t>
        <a:bodyPr/>
        <a:lstStyle/>
        <a:p>
          <a:r>
            <a:rPr lang="ru-RU" sz="2400" b="1" dirty="0" smtClean="0"/>
            <a:t>ОРГАНІЗАЦІЙНІ</a:t>
          </a:r>
          <a:endParaRPr lang="ru-RU" sz="2400" dirty="0"/>
        </a:p>
      </dgm:t>
    </dgm:pt>
    <dgm:pt modelId="{DF0F0B89-3D31-4D5E-9C8A-1790226FF874}" type="parTrans" cxnId="{ABE403C6-D2D6-4081-9740-59F6F0689338}">
      <dgm:prSet/>
      <dgm:spPr/>
      <dgm:t>
        <a:bodyPr/>
        <a:lstStyle/>
        <a:p>
          <a:endParaRPr lang="ru-RU" sz="4000"/>
        </a:p>
      </dgm:t>
    </dgm:pt>
    <dgm:pt modelId="{732FEB46-6923-42A1-AB88-798D7B574C9A}" type="sibTrans" cxnId="{ABE403C6-D2D6-4081-9740-59F6F0689338}">
      <dgm:prSet/>
      <dgm:spPr/>
      <dgm:t>
        <a:bodyPr/>
        <a:lstStyle/>
        <a:p>
          <a:endParaRPr lang="ru-RU" sz="4000"/>
        </a:p>
      </dgm:t>
    </dgm:pt>
    <dgm:pt modelId="{5E3E9149-28F8-4F2D-BBFA-6424D14B3F98}">
      <dgm:prSet phldrT="[Текст]" custT="1"/>
      <dgm:spPr/>
      <dgm:t>
        <a:bodyPr/>
        <a:lstStyle/>
        <a:p>
          <a:r>
            <a:rPr lang="ru-RU" sz="2800" b="1" dirty="0" smtClean="0"/>
            <a:t>ФІНАНСОВІ</a:t>
          </a:r>
          <a:endParaRPr lang="ru-RU" sz="2800" dirty="0"/>
        </a:p>
      </dgm:t>
    </dgm:pt>
    <dgm:pt modelId="{F32B31E4-49DA-4FEA-B1B4-750B8D24E7B7}" type="parTrans" cxnId="{9720BF63-240C-40BF-8842-7D0FA03E4CD8}">
      <dgm:prSet/>
      <dgm:spPr/>
      <dgm:t>
        <a:bodyPr/>
        <a:lstStyle/>
        <a:p>
          <a:endParaRPr lang="ru-RU" sz="4000"/>
        </a:p>
      </dgm:t>
    </dgm:pt>
    <dgm:pt modelId="{0F18D92C-4F04-4D69-BA2A-BC2A08FC4696}" type="sibTrans" cxnId="{9720BF63-240C-40BF-8842-7D0FA03E4CD8}">
      <dgm:prSet/>
      <dgm:spPr/>
      <dgm:t>
        <a:bodyPr/>
        <a:lstStyle/>
        <a:p>
          <a:endParaRPr lang="ru-RU" sz="4000"/>
        </a:p>
      </dgm:t>
    </dgm:pt>
    <dgm:pt modelId="{6BF31A56-AD25-4937-A88E-DBCD964B07C0}">
      <dgm:prSet phldrT="[Текст]" custT="1"/>
      <dgm:spPr/>
      <dgm:t>
        <a:bodyPr/>
        <a:lstStyle/>
        <a:p>
          <a:r>
            <a:rPr lang="ru-RU" sz="2800" b="1" dirty="0" smtClean="0"/>
            <a:t>СТРУКТУРНІ</a:t>
          </a:r>
          <a:endParaRPr lang="ru-RU" sz="2800" dirty="0"/>
        </a:p>
      </dgm:t>
    </dgm:pt>
    <dgm:pt modelId="{961C20F0-6C66-4920-9DF0-859A4663D577}" type="parTrans" cxnId="{480B3006-FB69-464C-A87B-455D8FD6F3CE}">
      <dgm:prSet/>
      <dgm:spPr/>
      <dgm:t>
        <a:bodyPr/>
        <a:lstStyle/>
        <a:p>
          <a:endParaRPr lang="ru-RU" sz="4000"/>
        </a:p>
      </dgm:t>
    </dgm:pt>
    <dgm:pt modelId="{75363495-E9C7-4B7C-ADAE-AEA03016884F}" type="sibTrans" cxnId="{480B3006-FB69-464C-A87B-455D8FD6F3CE}">
      <dgm:prSet/>
      <dgm:spPr/>
      <dgm:t>
        <a:bodyPr/>
        <a:lstStyle/>
        <a:p>
          <a:endParaRPr lang="ru-RU" sz="4000"/>
        </a:p>
      </dgm:t>
    </dgm:pt>
    <dgm:pt modelId="{901C8DEB-08C2-4FFB-91B1-3014319CC7BE}" type="pres">
      <dgm:prSet presAssocID="{213E87A4-973A-4DB5-8792-1514A33950B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A728B-B161-40DF-B659-77BF8EF56517}" type="pres">
      <dgm:prSet presAssocID="{9F851998-B2BF-46FD-A8E9-D579ECC1548E}" presName="circ1" presStyleLbl="vennNode1" presStyleIdx="0" presStyleCnt="3"/>
      <dgm:spPr/>
      <dgm:t>
        <a:bodyPr/>
        <a:lstStyle/>
        <a:p>
          <a:endParaRPr lang="ru-RU"/>
        </a:p>
      </dgm:t>
    </dgm:pt>
    <dgm:pt modelId="{DAE5165F-0D61-4BC7-9240-40E3AEA4D45B}" type="pres">
      <dgm:prSet presAssocID="{9F851998-B2BF-46FD-A8E9-D579ECC154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06068-CECD-49FC-A62D-94AD71AD9373}" type="pres">
      <dgm:prSet presAssocID="{5E3E9149-28F8-4F2D-BBFA-6424D14B3F98}" presName="circ2" presStyleLbl="vennNode1" presStyleIdx="1" presStyleCnt="3"/>
      <dgm:spPr/>
      <dgm:t>
        <a:bodyPr/>
        <a:lstStyle/>
        <a:p>
          <a:endParaRPr lang="ru-RU"/>
        </a:p>
      </dgm:t>
    </dgm:pt>
    <dgm:pt modelId="{7A96379C-10F9-45B4-8B3F-21AD1143DC7D}" type="pres">
      <dgm:prSet presAssocID="{5E3E9149-28F8-4F2D-BBFA-6424D14B3F9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FBAB5-39D9-4182-9E3C-4844B64B9791}" type="pres">
      <dgm:prSet presAssocID="{6BF31A56-AD25-4937-A88E-DBCD964B07C0}" presName="circ3" presStyleLbl="vennNode1" presStyleIdx="2" presStyleCnt="3"/>
      <dgm:spPr/>
      <dgm:t>
        <a:bodyPr/>
        <a:lstStyle/>
        <a:p>
          <a:endParaRPr lang="ru-RU"/>
        </a:p>
      </dgm:t>
    </dgm:pt>
    <dgm:pt modelId="{074E139B-4A44-4774-9977-716315F4634D}" type="pres">
      <dgm:prSet presAssocID="{6BF31A56-AD25-4937-A88E-DBCD964B07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B3006-FB69-464C-A87B-455D8FD6F3CE}" srcId="{213E87A4-973A-4DB5-8792-1514A33950B4}" destId="{6BF31A56-AD25-4937-A88E-DBCD964B07C0}" srcOrd="2" destOrd="0" parTransId="{961C20F0-6C66-4920-9DF0-859A4663D577}" sibTransId="{75363495-E9C7-4B7C-ADAE-AEA03016884F}"/>
    <dgm:cxn modelId="{7412B8D4-2F52-4BB9-90E6-34ACF2D2AEF8}" type="presOf" srcId="{6BF31A56-AD25-4937-A88E-DBCD964B07C0}" destId="{074E139B-4A44-4774-9977-716315F4634D}" srcOrd="1" destOrd="0" presId="urn:microsoft.com/office/officeart/2005/8/layout/venn1"/>
    <dgm:cxn modelId="{9CC174CF-4256-477D-BD3B-C311E606FD05}" type="presOf" srcId="{6BF31A56-AD25-4937-A88E-DBCD964B07C0}" destId="{1A4FBAB5-39D9-4182-9E3C-4844B64B9791}" srcOrd="0" destOrd="0" presId="urn:microsoft.com/office/officeart/2005/8/layout/venn1"/>
    <dgm:cxn modelId="{3BDCEBF2-1CDA-464A-B270-593AA30872C7}" type="presOf" srcId="{9F851998-B2BF-46FD-A8E9-D579ECC1548E}" destId="{7FDA728B-B161-40DF-B659-77BF8EF56517}" srcOrd="0" destOrd="0" presId="urn:microsoft.com/office/officeart/2005/8/layout/venn1"/>
    <dgm:cxn modelId="{9720BF63-240C-40BF-8842-7D0FA03E4CD8}" srcId="{213E87A4-973A-4DB5-8792-1514A33950B4}" destId="{5E3E9149-28F8-4F2D-BBFA-6424D14B3F98}" srcOrd="1" destOrd="0" parTransId="{F32B31E4-49DA-4FEA-B1B4-750B8D24E7B7}" sibTransId="{0F18D92C-4F04-4D69-BA2A-BC2A08FC4696}"/>
    <dgm:cxn modelId="{CF3507EA-F980-4135-98D7-D3C2A5561D96}" type="presOf" srcId="{5E3E9149-28F8-4F2D-BBFA-6424D14B3F98}" destId="{F1606068-CECD-49FC-A62D-94AD71AD9373}" srcOrd="0" destOrd="0" presId="urn:microsoft.com/office/officeart/2005/8/layout/venn1"/>
    <dgm:cxn modelId="{B985E92F-0F98-4DFC-A9D8-6A981D27EE3E}" type="presOf" srcId="{9F851998-B2BF-46FD-A8E9-D579ECC1548E}" destId="{DAE5165F-0D61-4BC7-9240-40E3AEA4D45B}" srcOrd="1" destOrd="0" presId="urn:microsoft.com/office/officeart/2005/8/layout/venn1"/>
    <dgm:cxn modelId="{ABE403C6-D2D6-4081-9740-59F6F0689338}" srcId="{213E87A4-973A-4DB5-8792-1514A33950B4}" destId="{9F851998-B2BF-46FD-A8E9-D579ECC1548E}" srcOrd="0" destOrd="0" parTransId="{DF0F0B89-3D31-4D5E-9C8A-1790226FF874}" sibTransId="{732FEB46-6923-42A1-AB88-798D7B574C9A}"/>
    <dgm:cxn modelId="{07CB0D0B-0BC2-4547-B4DF-CE9CFE717C04}" type="presOf" srcId="{213E87A4-973A-4DB5-8792-1514A33950B4}" destId="{901C8DEB-08C2-4FFB-91B1-3014319CC7BE}" srcOrd="0" destOrd="0" presId="urn:microsoft.com/office/officeart/2005/8/layout/venn1"/>
    <dgm:cxn modelId="{B0D78F37-7E9B-4217-A393-D296ADF7CD4A}" type="presOf" srcId="{5E3E9149-28F8-4F2D-BBFA-6424D14B3F98}" destId="{7A96379C-10F9-45B4-8B3F-21AD1143DC7D}" srcOrd="1" destOrd="0" presId="urn:microsoft.com/office/officeart/2005/8/layout/venn1"/>
    <dgm:cxn modelId="{96B39129-BD0A-425C-8A1C-A0790DD00085}" type="presParOf" srcId="{901C8DEB-08C2-4FFB-91B1-3014319CC7BE}" destId="{7FDA728B-B161-40DF-B659-77BF8EF56517}" srcOrd="0" destOrd="0" presId="urn:microsoft.com/office/officeart/2005/8/layout/venn1"/>
    <dgm:cxn modelId="{DAF95219-C9D5-4234-9B32-334BC92BD2A5}" type="presParOf" srcId="{901C8DEB-08C2-4FFB-91B1-3014319CC7BE}" destId="{DAE5165F-0D61-4BC7-9240-40E3AEA4D45B}" srcOrd="1" destOrd="0" presId="urn:microsoft.com/office/officeart/2005/8/layout/venn1"/>
    <dgm:cxn modelId="{A043F7C4-9AD1-47A8-BB43-53674EDB2632}" type="presParOf" srcId="{901C8DEB-08C2-4FFB-91B1-3014319CC7BE}" destId="{F1606068-CECD-49FC-A62D-94AD71AD9373}" srcOrd="2" destOrd="0" presId="urn:microsoft.com/office/officeart/2005/8/layout/venn1"/>
    <dgm:cxn modelId="{4FBDBFC4-C2C2-475F-9887-B1B24D17445A}" type="presParOf" srcId="{901C8DEB-08C2-4FFB-91B1-3014319CC7BE}" destId="{7A96379C-10F9-45B4-8B3F-21AD1143DC7D}" srcOrd="3" destOrd="0" presId="urn:microsoft.com/office/officeart/2005/8/layout/venn1"/>
    <dgm:cxn modelId="{79F1B011-DEE0-4E6B-950B-6D2034ACE577}" type="presParOf" srcId="{901C8DEB-08C2-4FFB-91B1-3014319CC7BE}" destId="{1A4FBAB5-39D9-4182-9E3C-4844B64B9791}" srcOrd="4" destOrd="0" presId="urn:microsoft.com/office/officeart/2005/8/layout/venn1"/>
    <dgm:cxn modelId="{F72D457C-4263-44CC-AA4A-321CD8BD23E9}" type="presParOf" srcId="{901C8DEB-08C2-4FFB-91B1-3014319CC7BE}" destId="{074E139B-4A44-4774-9977-716315F4634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A728B-B161-40DF-B659-77BF8EF56517}">
      <dsp:nvSpPr>
        <dsp:cNvPr id="0" name=""/>
        <dsp:cNvSpPr/>
      </dsp:nvSpPr>
      <dsp:spPr>
        <a:xfrm>
          <a:off x="2405067" y="82809"/>
          <a:ext cx="3974841" cy="39748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ОРГАНІЗАЦІЙНІ</a:t>
          </a:r>
          <a:endParaRPr lang="ru-RU" sz="2400" kern="1200" dirty="0"/>
        </a:p>
      </dsp:txBody>
      <dsp:txXfrm>
        <a:off x="2935046" y="778406"/>
        <a:ext cx="2914883" cy="1788678"/>
      </dsp:txXfrm>
    </dsp:sp>
    <dsp:sp modelId="{F1606068-CECD-49FC-A62D-94AD71AD9373}">
      <dsp:nvSpPr>
        <dsp:cNvPr id="0" name=""/>
        <dsp:cNvSpPr/>
      </dsp:nvSpPr>
      <dsp:spPr>
        <a:xfrm>
          <a:off x="3839322" y="2567085"/>
          <a:ext cx="3974841" cy="3974841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ФІНАНСОВІ</a:t>
          </a:r>
          <a:endParaRPr lang="ru-RU" sz="2800" kern="1200" dirty="0"/>
        </a:p>
      </dsp:txBody>
      <dsp:txXfrm>
        <a:off x="5054961" y="3593919"/>
        <a:ext cx="2384904" cy="2186162"/>
      </dsp:txXfrm>
    </dsp:sp>
    <dsp:sp modelId="{1A4FBAB5-39D9-4182-9E3C-4844B64B9791}">
      <dsp:nvSpPr>
        <dsp:cNvPr id="0" name=""/>
        <dsp:cNvSpPr/>
      </dsp:nvSpPr>
      <dsp:spPr>
        <a:xfrm>
          <a:off x="970811" y="2567085"/>
          <a:ext cx="3974841" cy="397484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СТРУКТУРНІ</a:t>
          </a:r>
          <a:endParaRPr lang="ru-RU" sz="2800" kern="1200" dirty="0"/>
        </a:p>
      </dsp:txBody>
      <dsp:txXfrm>
        <a:off x="1345109" y="3593919"/>
        <a:ext cx="2384904" cy="218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0.78333</cdr:y>
    </cdr:from>
    <cdr:to>
      <cdr:x>0.58974</cdr:x>
      <cdr:y>0.95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384376"/>
          <a:ext cx="496855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Загальний бюджет на 2016-2017рр: </a:t>
          </a:r>
        </a:p>
        <a:p xmlns:a="http://schemas.openxmlformats.org/drawingml/2006/main">
          <a:r>
            <a:rPr lang="uk-UA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  344 млн. євро </a:t>
          </a:r>
          <a:endParaRPr lang="uk-UA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2E5D9-3FC8-4CF3-8945-0C471B0668E8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8DB0-06D6-40C1-99E0-C83B2FCC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8DB0-06D6-40C1-99E0-C83B2FCCF0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8DB0-06D6-40C1-99E0-C83B2FCCF0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7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inaruban14@gmail.com" TargetMode="External"/><Relationship Id="rId2" Type="http://schemas.openxmlformats.org/officeDocument/2006/relationships/hyperlink" Target="mailto:dichre9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chre9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naruban14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852936"/>
            <a:ext cx="6620272" cy="1152128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Презентація регіонального контактного пункту у НГУ за темою «Безпечна чиста та ефективна енергетика»</a:t>
            </a:r>
          </a:p>
        </p:txBody>
      </p:sp>
      <p:pic>
        <p:nvPicPr>
          <p:cNvPr id="4" name="Picture 6" descr="НГ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632829" cy="33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5301208"/>
            <a:ext cx="878497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</a:pPr>
            <a:r>
              <a:rPr lang="uk-UA" altLang="uk-UA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</a:t>
            </a:r>
            <a:r>
              <a:rPr lang="uk-UA" altLang="uk-UA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Дичковський</a:t>
            </a:r>
            <a:r>
              <a:rPr lang="en-US" altLang="uk-UA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altLang="uk-UA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 РКП, начальник науково-дослідної частини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</a:pPr>
            <a:endParaRPr lang="uk-UA" altLang="uk-UA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None/>
            </a:pPr>
            <a:r>
              <a:rPr lang="uk-UA" altLang="uk-UA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Національного гірничого університету </a:t>
            </a:r>
            <a:endParaRPr lang="ru-RU" altLang="uk-UA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7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9679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3. </a:t>
            </a:r>
            <a:r>
              <a:rPr lang="ru-RU" sz="2800" b="1" dirty="0" err="1" smtClean="0"/>
              <a:t>Кожен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участників</a:t>
            </a:r>
            <a:r>
              <a:rPr lang="ru-RU" sz="2800" dirty="0" smtClean="0"/>
              <a:t> </a:t>
            </a:r>
            <a:r>
              <a:rPr lang="ru-RU" sz="2800" b="1" dirty="0" err="1" smtClean="0"/>
              <a:t>формує</a:t>
            </a:r>
            <a:r>
              <a:rPr lang="ru-RU" sz="2800" b="1" dirty="0" smtClean="0"/>
              <a:t> </a:t>
            </a:r>
            <a:r>
              <a:rPr lang="ru-RU" sz="2800" b="1" dirty="0"/>
              <a:t>«</a:t>
            </a:r>
            <a:r>
              <a:rPr lang="ru-RU" sz="2800" b="1" dirty="0" err="1" smtClean="0"/>
              <a:t>Робочий</a:t>
            </a:r>
            <a:r>
              <a:rPr lang="ru-RU" sz="2800" b="1" dirty="0" smtClean="0"/>
              <a:t> </a:t>
            </a:r>
            <a:r>
              <a:rPr lang="ru-RU" sz="2800" b="1" dirty="0"/>
              <a:t>пакет №</a:t>
            </a:r>
            <a:r>
              <a:rPr lang="ru-RU" sz="2800" b="1" dirty="0" smtClean="0"/>
              <a:t>Х»,</a:t>
            </a:r>
            <a:r>
              <a:rPr lang="ru-RU" sz="2800" dirty="0" smtClean="0"/>
              <a:t> </a:t>
            </a:r>
          </a:p>
          <a:p>
            <a:endParaRPr lang="ru-RU" sz="2800" dirty="0"/>
          </a:p>
          <a:p>
            <a:r>
              <a:rPr lang="ru-RU" sz="2800" dirty="0" smtClean="0"/>
              <a:t>який 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:</a:t>
            </a:r>
            <a:endParaRPr lang="uk-UA" sz="2800" dirty="0"/>
          </a:p>
          <a:p>
            <a:endParaRPr lang="ru-RU" sz="2800" dirty="0" smtClean="0"/>
          </a:p>
          <a:p>
            <a:r>
              <a:rPr lang="ru-RU" sz="2800" dirty="0" smtClean="0"/>
              <a:t>3.1</a:t>
            </a:r>
            <a:r>
              <a:rPr lang="ru-RU" sz="2800" dirty="0"/>
              <a:t>. </a:t>
            </a:r>
            <a:r>
              <a:rPr lang="ru-RU" sz="2800" b="1" dirty="0" err="1" smtClean="0"/>
              <a:t>Назву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Робочого</a:t>
            </a:r>
            <a:r>
              <a:rPr lang="ru-RU" sz="2800" b="1" dirty="0" smtClean="0"/>
              <a:t> пакету» (у рамках </a:t>
            </a:r>
            <a:r>
              <a:rPr lang="ru-RU" sz="2800" b="1" dirty="0" err="1" smtClean="0"/>
              <a:t>загальної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ідеї</a:t>
            </a:r>
            <a:r>
              <a:rPr lang="ru-RU" sz="2800" b="1" dirty="0" smtClean="0"/>
              <a:t>) та </a:t>
            </a:r>
            <a:r>
              <a:rPr lang="ru-RU" sz="2800" b="1" dirty="0" err="1" smtClean="0"/>
              <a:t>виконавців</a:t>
            </a:r>
            <a:r>
              <a:rPr lang="ru-RU" sz="2800" dirty="0" smtClean="0"/>
              <a:t>;</a:t>
            </a:r>
            <a:endParaRPr lang="uk-UA" sz="2800" dirty="0"/>
          </a:p>
          <a:p>
            <a:r>
              <a:rPr lang="ru-RU" sz="2800" dirty="0"/>
              <a:t>3.2. </a:t>
            </a:r>
            <a:r>
              <a:rPr lang="ru-RU" sz="2800" b="1" dirty="0" smtClean="0"/>
              <a:t>Мету та </a:t>
            </a:r>
            <a:r>
              <a:rPr lang="ru-RU" sz="2800" b="1" dirty="0" err="1" smtClean="0"/>
              <a:t>завдання</a:t>
            </a:r>
            <a:r>
              <a:rPr lang="ru-RU" sz="2800" dirty="0" smtClean="0"/>
              <a:t>;</a:t>
            </a:r>
            <a:endParaRPr lang="uk-UA" sz="2800" dirty="0"/>
          </a:p>
          <a:p>
            <a:r>
              <a:rPr lang="ru-RU" sz="2800" dirty="0"/>
              <a:t>3.3. </a:t>
            </a:r>
            <a:r>
              <a:rPr lang="ru-RU" sz="2800" b="1" dirty="0" err="1" smtClean="0"/>
              <a:t>Опис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робіт</a:t>
            </a:r>
            <a:endParaRPr lang="uk-UA" sz="2800" dirty="0"/>
          </a:p>
          <a:p>
            <a:r>
              <a:rPr lang="ru-RU" sz="2800" dirty="0"/>
              <a:t>3.3.1. </a:t>
            </a:r>
            <a:r>
              <a:rPr lang="ru-RU" sz="2800" dirty="0" smtClean="0"/>
              <a:t>Робота </a:t>
            </a:r>
            <a:r>
              <a:rPr lang="ru-RU" sz="2800" dirty="0"/>
              <a:t>№1.1;</a:t>
            </a:r>
            <a:endParaRPr lang="uk-UA" sz="2800" dirty="0"/>
          </a:p>
          <a:p>
            <a:r>
              <a:rPr lang="ru-RU" sz="2800" dirty="0"/>
              <a:t>3.3.1. </a:t>
            </a:r>
            <a:r>
              <a:rPr lang="ru-RU" sz="2800" dirty="0" smtClean="0"/>
              <a:t>Робота </a:t>
            </a:r>
            <a:r>
              <a:rPr lang="ru-RU" sz="2800" dirty="0"/>
              <a:t>№1.2;</a:t>
            </a:r>
            <a:endParaRPr lang="uk-UA" sz="2800" dirty="0"/>
          </a:p>
          <a:p>
            <a:r>
              <a:rPr lang="ru-RU" sz="2800" dirty="0"/>
              <a:t>…</a:t>
            </a:r>
            <a:endParaRPr lang="uk-UA" sz="2800" dirty="0"/>
          </a:p>
          <a:p>
            <a:r>
              <a:rPr lang="ru-RU" sz="2800" dirty="0"/>
              <a:t>3.3.Х. </a:t>
            </a:r>
            <a:r>
              <a:rPr lang="ru-RU" sz="2800" dirty="0" smtClean="0"/>
              <a:t>Робота </a:t>
            </a:r>
            <a:r>
              <a:rPr lang="ru-RU" sz="2800" dirty="0"/>
              <a:t>№1.Х;</a:t>
            </a:r>
            <a:endParaRPr lang="uk-UA" sz="2800" dirty="0"/>
          </a:p>
          <a:p>
            <a:r>
              <a:rPr lang="ru-RU" sz="2800" dirty="0"/>
              <a:t>3.4. </a:t>
            </a:r>
            <a:r>
              <a:rPr lang="ru-RU" sz="2800" b="1" dirty="0" err="1" smtClean="0"/>
              <a:t>Очікувані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результати</a:t>
            </a:r>
            <a:r>
              <a:rPr lang="ru-RU" sz="2800" b="1" dirty="0" smtClean="0"/>
              <a:t> за</a:t>
            </a:r>
            <a:r>
              <a:rPr lang="ru-RU" sz="2800" dirty="0" smtClean="0"/>
              <a:t>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Робочим</a:t>
            </a:r>
            <a:r>
              <a:rPr lang="ru-RU" sz="2800" b="1" dirty="0" smtClean="0"/>
              <a:t> пакетом».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1079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652359"/>
              </p:ext>
            </p:extLst>
          </p:nvPr>
        </p:nvGraphicFramePr>
        <p:xfrm>
          <a:off x="179512" y="1235079"/>
          <a:ext cx="8856986" cy="5434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2582"/>
                <a:gridCol w="760326"/>
                <a:gridCol w="760326"/>
                <a:gridCol w="760326"/>
                <a:gridCol w="761224"/>
                <a:gridCol w="760326"/>
                <a:gridCol w="760326"/>
                <a:gridCol w="760326"/>
                <a:gridCol w="761224"/>
              </a:tblGrid>
              <a:tr h="54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Опис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 err="1" smtClean="0">
                          <a:effectLst/>
                        </a:rPr>
                        <a:t>робіт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Місяці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43428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Робочий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пакет № 1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4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Робота </a:t>
                      </a:r>
                      <a:r>
                        <a:rPr lang="ru-RU" sz="2400" dirty="0">
                          <a:effectLst/>
                        </a:rPr>
                        <a:t>№1.1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highlight>
                            <a:srgbClr val="00FF00"/>
                          </a:highlight>
                        </a:rPr>
                        <a:t> 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highlight>
                            <a:srgbClr val="00FF00"/>
                          </a:highlight>
                        </a:rPr>
                        <a:t> 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Робота </a:t>
                      </a:r>
                      <a:r>
                        <a:rPr lang="ru-RU" sz="2400" dirty="0">
                          <a:effectLst/>
                        </a:rPr>
                        <a:t>№1.2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Робота </a:t>
                      </a:r>
                      <a:r>
                        <a:rPr lang="ru-RU" sz="2400" dirty="0">
                          <a:effectLst/>
                        </a:rPr>
                        <a:t>№1.3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…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Робота </a:t>
                      </a:r>
                      <a:r>
                        <a:rPr lang="ru-RU" sz="2400" dirty="0">
                          <a:effectLst/>
                        </a:rPr>
                        <a:t>№Х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428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Робочий</a:t>
                      </a: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пакет № 2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4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Робота </a:t>
                      </a:r>
                      <a:r>
                        <a:rPr lang="ru-RU" sz="2400" dirty="0">
                          <a:effectLst/>
                        </a:rPr>
                        <a:t>№2.1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і </a:t>
                      </a:r>
                      <a:r>
                        <a:rPr lang="ru-RU" sz="2400" dirty="0">
                          <a:effectLst/>
                        </a:rPr>
                        <a:t>т.д.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57863"/>
            <a:ext cx="87129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alt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Учасник</a:t>
            </a: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складає</a:t>
            </a: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календарний</a:t>
            </a: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план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Див. табл. 2: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Табл. 2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Календарний</a:t>
            </a: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план за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напрямом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Діаграма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Ганта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34652"/>
              </p:ext>
            </p:extLst>
          </p:nvPr>
        </p:nvGraphicFramePr>
        <p:xfrm>
          <a:off x="251519" y="2527742"/>
          <a:ext cx="8708645" cy="30615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70353"/>
                <a:gridCol w="5838292"/>
              </a:tblGrid>
              <a:tr h="51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Рабочі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пакети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Кількість</a:t>
                      </a:r>
                      <a:r>
                        <a:rPr lang="ru-RU" sz="1600" dirty="0" smtClean="0">
                          <a:effectLst/>
                        </a:rPr>
                        <a:t>  </a:t>
                      </a:r>
                      <a:r>
                        <a:rPr lang="ru-RU" sz="1600" dirty="0" err="1" smtClean="0">
                          <a:effectLst/>
                        </a:rPr>
                        <a:t>людино-місяців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WP1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WP2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Y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WP …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Z</a:t>
                      </a:r>
                      <a:endParaRPr lang="uk-U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Разом</a:t>
                      </a:r>
                      <a:endParaRPr lang="uk-U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761" y="461792"/>
            <a:ext cx="879840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5. Участник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формує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бюджетну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лінію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наступним</a:t>
            </a: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чином: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5.1.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Виходячи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середньомісячної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зарабітної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плати (EUR)</a:t>
            </a: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людино-місяців</a:t>
            </a:r>
            <a:r>
              <a:rPr lang="ru-RU" alt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за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кожним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робочим</a:t>
            </a:r>
            <a:r>
              <a:rPr kumimoji="0" lang="ru-RU" alt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пакетом»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формується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табл</a:t>
            </a: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3.</a:t>
            </a:r>
            <a:endParaRPr kumimoji="0" lang="ru-RU" alt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Табл.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людино-місяців за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кожним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робочим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пакетом»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81" y="5687489"/>
            <a:ext cx="8771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Примітка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працівник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задіяний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i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повний</a:t>
            </a:r>
            <a:r>
              <a:rPr lang="ru-RU" altLang="uk-UA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i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робочий</a:t>
            </a:r>
            <a:r>
              <a:rPr lang="ru-RU" altLang="uk-UA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день у </a:t>
            </a:r>
            <a:r>
              <a:rPr lang="ru-RU" altLang="uk-UA" i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проекті</a:t>
            </a:r>
            <a:r>
              <a:rPr lang="ru-RU" altLang="uk-UA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i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lang="ru-RU" altLang="uk-UA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одного  </a:t>
            </a:r>
            <a:r>
              <a:rPr lang="ru-RU" altLang="uk-UA" i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місяця</a:t>
            </a:r>
            <a:r>
              <a:rPr lang="ru-RU" altLang="uk-UA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ru-RU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людино-місяць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працівники</a:t>
            </a:r>
            <a:r>
              <a:rPr lang="ru-RU" altLang="uk-UA" i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i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задіяні</a:t>
            </a:r>
            <a:r>
              <a:rPr lang="ru-RU" altLang="uk-UA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altLang="uk-UA" i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пів</a:t>
            </a:r>
            <a:r>
              <a:rPr lang="ru-RU" altLang="uk-UA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ставки 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 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годин на </a:t>
            </a:r>
            <a:r>
              <a:rPr kumimoji="0" lang="ru-RU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тиждень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місяця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alt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людино-місяці</a:t>
            </a: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alt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53358"/>
              </p:ext>
            </p:extLst>
          </p:nvPr>
        </p:nvGraphicFramePr>
        <p:xfrm>
          <a:off x="121942" y="1398833"/>
          <a:ext cx="8842545" cy="53425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3388"/>
                <a:gridCol w="3043759"/>
                <a:gridCol w="5195398"/>
              </a:tblGrid>
              <a:tr h="100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Lp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Бюджетна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лінії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Сума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Прямі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витрати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Середньомісячна</a:t>
                      </a:r>
                      <a:r>
                        <a:rPr lang="ru-RU" sz="1800" dirty="0" smtClean="0">
                          <a:effectLst/>
                        </a:rPr>
                        <a:t> з/п </a:t>
                      </a:r>
                      <a:r>
                        <a:rPr lang="ru-RU" sz="1800" dirty="0">
                          <a:effectLst/>
                        </a:rPr>
                        <a:t>× </a:t>
                      </a:r>
                      <a:r>
                        <a:rPr lang="ru-RU" sz="1800" dirty="0" err="1" smtClean="0">
                          <a:effectLst/>
                        </a:rPr>
                        <a:t>усього</a:t>
                      </a:r>
                      <a:r>
                        <a:rPr lang="ru-RU" sz="1800" dirty="0" smtClean="0">
                          <a:effectLst/>
                        </a:rPr>
                        <a:t> люд.-</a:t>
                      </a:r>
                      <a:r>
                        <a:rPr lang="ru-RU" sz="1800" dirty="0" err="1" smtClean="0">
                          <a:effectLst/>
                        </a:rPr>
                        <a:t>міс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Інші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прямі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витрати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Поїздки</a:t>
                      </a:r>
                      <a:r>
                        <a:rPr lang="ru-RU" sz="1800" dirty="0" smtClean="0">
                          <a:effectLst/>
                        </a:rPr>
                        <a:t> + </a:t>
                      </a:r>
                      <a:r>
                        <a:rPr lang="ru-RU" sz="1800" dirty="0" err="1" smtClean="0">
                          <a:effectLst/>
                        </a:rPr>
                        <a:t>обладнання</a:t>
                      </a:r>
                      <a:r>
                        <a:rPr lang="ru-RU" sz="1800" dirty="0" smtClean="0">
                          <a:effectLst/>
                        </a:rPr>
                        <a:t> + </a:t>
                      </a:r>
                      <a:r>
                        <a:rPr lang="ru-RU" sz="1800" dirty="0" err="1" smtClean="0">
                          <a:effectLst/>
                        </a:rPr>
                        <a:t>інші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товари</a:t>
                      </a:r>
                      <a:r>
                        <a:rPr lang="ru-RU" sz="1800" dirty="0" smtClean="0">
                          <a:effectLst/>
                        </a:rPr>
                        <a:t> та </a:t>
                      </a:r>
                      <a:r>
                        <a:rPr lang="ru-RU" sz="1800" dirty="0" err="1" smtClean="0">
                          <a:effectLst/>
                        </a:rPr>
                        <a:t>послуги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a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поїздки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€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b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обладнання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€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c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Інші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товари</a:t>
                      </a:r>
                      <a:r>
                        <a:rPr lang="ru-RU" sz="1800" dirty="0" smtClean="0">
                          <a:effectLst/>
                        </a:rPr>
                        <a:t> та </a:t>
                      </a:r>
                      <a:r>
                        <a:rPr lang="ru-RU" sz="1800" dirty="0" err="1" smtClean="0">
                          <a:effectLst/>
                        </a:rPr>
                        <a:t>послуги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€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Субпідряд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€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Не </a:t>
                      </a:r>
                      <a:r>
                        <a:rPr lang="ru-RU" sz="1800" dirty="0" err="1" smtClean="0">
                          <a:effectLst/>
                        </a:rPr>
                        <a:t>прямі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витрати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(25%)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0,25×(</a:t>
                      </a:r>
                      <a:r>
                        <a:rPr lang="ru-RU" sz="1800" dirty="0" err="1" smtClean="0">
                          <a:effectLst/>
                        </a:rPr>
                        <a:t>Прямі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витрати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+ </a:t>
                      </a:r>
                      <a:r>
                        <a:rPr lang="ru-RU" sz="1800" dirty="0" err="1" smtClean="0">
                          <a:effectLst/>
                        </a:rPr>
                        <a:t>інші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прямі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витрати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4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Загальний</a:t>
                      </a:r>
                      <a:r>
                        <a:rPr lang="ru-RU" sz="1800" dirty="0" smtClean="0">
                          <a:effectLst/>
                        </a:rPr>
                        <a:t> бюджет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Сума </a:t>
                      </a:r>
                      <a:r>
                        <a:rPr lang="ru-RU" sz="1800" dirty="0" err="1" smtClean="0">
                          <a:effectLst/>
                        </a:rPr>
                        <a:t>усіх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витрат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18864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5.2. </a:t>
            </a:r>
            <a:r>
              <a:rPr kumimoji="0" lang="ru-RU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середньомісячної</a:t>
            </a: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заробітної</a:t>
            </a:r>
            <a:r>
              <a:rPr kumimoji="0" lang="ru-RU" alt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плати і </a:t>
            </a:r>
            <a:r>
              <a:rPr kumimoji="0" lang="ru-RU" altLang="uk-UA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alt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людино-місяців</a:t>
            </a: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формується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бюджет проекту за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наступними</a:t>
            </a: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статтями</a:t>
            </a:r>
            <a:r>
              <a:rPr kumimoji="0" lang="ru-RU" alt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витрат</a:t>
            </a:r>
            <a:r>
              <a:rPr lang="ru-RU" altLang="uk-UA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uk-UA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див</a:t>
            </a: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alt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табл. 4.</a:t>
            </a:r>
            <a:endParaRPr kumimoji="0" lang="uk-UA" alt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Табл. 4</a:t>
            </a:r>
            <a:endParaRPr kumimoji="0" lang="uk-UA" alt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Бюджетная линия исследований</a:t>
            </a:r>
            <a:endParaRPr kumimoji="0" lang="ru-RU" alt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" y="44624"/>
            <a:ext cx="9055985" cy="134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05" y="1556792"/>
            <a:ext cx="6083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Платформа CORDIS</a:t>
            </a:r>
            <a:r>
              <a:rPr lang="ru-RU" sz="2400" dirty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інформаційна</a:t>
            </a:r>
            <a:r>
              <a:rPr lang="ru-RU" sz="2400" dirty="0" smtClean="0"/>
              <a:t> служба </a:t>
            </a:r>
            <a:r>
              <a:rPr lang="ru-RU" sz="2400" dirty="0"/>
              <a:t>для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пошуку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дослідницьких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 у рамках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 «Горизонт </a:t>
            </a:r>
            <a:r>
              <a:rPr lang="ru-RU" sz="2400" dirty="0"/>
              <a:t>2020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124" name="Picture 4" descr="EU-funded researchers aim to speed up data proce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79" y="1392492"/>
            <a:ext cx="2972612" cy="29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unr.edu.ar/files/notas/640x__img_secretarias_a83a008addd1d925e8259ca6808096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" y="3726603"/>
            <a:ext cx="4221226" cy="308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4689718"/>
            <a:ext cx="4968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З</a:t>
            </a:r>
            <a:r>
              <a:rPr lang="ru-RU" sz="2200" dirty="0" err="1" smtClean="0"/>
              <a:t>агальнодоступний</a:t>
            </a:r>
            <a:r>
              <a:rPr lang="ru-RU" sz="2200" dirty="0" smtClean="0"/>
              <a:t> портал </a:t>
            </a:r>
            <a:r>
              <a:rPr lang="ru-RU" sz="2200" dirty="0" err="1" smtClean="0"/>
              <a:t>Європейскої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коміссії</a:t>
            </a:r>
            <a:r>
              <a:rPr lang="ru-RU" sz="2200" dirty="0" smtClean="0"/>
              <a:t>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зберігання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поширення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усі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проети</a:t>
            </a:r>
            <a:r>
              <a:rPr lang="ru-RU" sz="2200" dirty="0" smtClean="0"/>
              <a:t> ЄС, </a:t>
            </a:r>
            <a:r>
              <a:rPr lang="ru-RU" sz="2200" dirty="0" err="1" smtClean="0"/>
              <a:t>консорціуми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шукають</a:t>
            </a:r>
            <a:r>
              <a:rPr lang="ru-RU" sz="2200" dirty="0" smtClean="0"/>
              <a:t>  </a:t>
            </a:r>
            <a:r>
              <a:rPr lang="ru-RU" sz="2200" dirty="0" err="1" smtClean="0"/>
              <a:t>партнерів</a:t>
            </a:r>
            <a:r>
              <a:rPr lang="ru-RU" sz="2200" dirty="0" smtClean="0"/>
              <a:t> </a:t>
            </a:r>
            <a:r>
              <a:rPr lang="ru-RU" sz="2200" dirty="0" smtClean="0"/>
              <a:t>для </a:t>
            </a:r>
            <a:r>
              <a:rPr lang="ru-RU" sz="2200" dirty="0" err="1" smtClean="0"/>
              <a:t>сумісної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роботи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результатів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виконаних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проектів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52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89040558"/>
              </p:ext>
            </p:extLst>
          </p:nvPr>
        </p:nvGraphicFramePr>
        <p:xfrm>
          <a:off x="1115616" y="188640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5" y="188640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ПРОБЛЕМИ </a:t>
            </a:r>
            <a:r>
              <a:rPr lang="ru-RU" sz="3200" b="1" dirty="0" err="1" smtClean="0"/>
              <a:t>участі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програмі</a:t>
            </a:r>
            <a:r>
              <a:rPr lang="ru-RU" sz="3200" b="1" dirty="0" smtClean="0"/>
              <a:t>  </a:t>
            </a:r>
            <a:r>
              <a:rPr lang="ru-RU" sz="3200" b="1" dirty="0"/>
              <a:t>«Горизонт 2020» </a:t>
            </a:r>
          </a:p>
        </p:txBody>
      </p:sp>
    </p:spTree>
    <p:extLst>
      <p:ext uri="{BB962C8B-B14F-4D97-AF65-F5344CB8AC3E}">
        <p14:creationId xmlns:p14="http://schemas.microsoft.com/office/powerpoint/2010/main" val="6127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103671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Запрошуємо до співпраці!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86104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Контакти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err="1">
                <a:solidFill>
                  <a:srgbClr val="002060"/>
                </a:solidFill>
              </a:rPr>
              <a:t>Дичковський</a:t>
            </a:r>
            <a:r>
              <a:rPr lang="ru-RU" b="1" dirty="0">
                <a:solidFill>
                  <a:srgbClr val="002060"/>
                </a:solidFill>
              </a:rPr>
              <a:t> Роман, </a:t>
            </a:r>
            <a:r>
              <a:rPr lang="ru-RU" b="1" dirty="0" err="1">
                <a:solidFill>
                  <a:srgbClr val="002060"/>
                </a:solidFill>
              </a:rPr>
              <a:t>керівник</a:t>
            </a:r>
            <a:r>
              <a:rPr lang="ru-RU" b="1" dirty="0">
                <a:solidFill>
                  <a:srgbClr val="6A6A6A"/>
                </a:solidFill>
                <a:latin typeface="Arial" panose="020B0604020202020204" pitchFamily="34" charset="0"/>
              </a:rPr>
              <a:t> </a:t>
            </a:r>
            <a:endParaRPr lang="ru-RU" dirty="0">
              <a:solidFill>
                <a:srgbClr val="6A6A6A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500" b="1" dirty="0">
                <a:solidFill>
                  <a:srgbClr val="002060"/>
                </a:solidFill>
              </a:rPr>
              <a:t>тел. 744-62-14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</a:rPr>
              <a:t>e-</a:t>
            </a:r>
            <a:r>
              <a:rPr lang="ru-RU" sz="1500" b="1" dirty="0" err="1">
                <a:solidFill>
                  <a:srgbClr val="002060"/>
                </a:solidFill>
              </a:rPr>
              <a:t>mail</a:t>
            </a:r>
            <a:r>
              <a:rPr lang="ru-RU" sz="1500" b="1" dirty="0">
                <a:solidFill>
                  <a:srgbClr val="002060"/>
                </a:solidFill>
              </a:rPr>
              <a:t>: </a:t>
            </a:r>
            <a:r>
              <a:rPr lang="ru-RU" sz="1500" b="1" dirty="0">
                <a:solidFill>
                  <a:srgbClr val="002060"/>
                </a:solidFill>
                <a:hlinkClick r:id="rId2"/>
              </a:rPr>
              <a:t>dichre9@gmail.com</a:t>
            </a:r>
            <a:endParaRPr lang="ru-RU" sz="1500" b="1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6A6A6A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Рубан </a:t>
            </a:r>
            <a:r>
              <a:rPr lang="ru-RU" b="1" dirty="0" err="1">
                <a:solidFill>
                  <a:srgbClr val="002060"/>
                </a:solidFill>
              </a:rPr>
              <a:t>Ніна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менеджер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</a:rPr>
              <a:t>тел. 373-08-20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</a:rPr>
              <a:t>e-</a:t>
            </a:r>
            <a:r>
              <a:rPr lang="ru-RU" sz="1500" b="1" dirty="0" err="1">
                <a:solidFill>
                  <a:srgbClr val="002060"/>
                </a:solidFill>
              </a:rPr>
              <a:t>mail</a:t>
            </a:r>
            <a:r>
              <a:rPr lang="ru-RU" sz="1500" b="1" dirty="0">
                <a:solidFill>
                  <a:srgbClr val="002060"/>
                </a:solidFill>
              </a:rPr>
              <a:t>: </a:t>
            </a:r>
            <a:r>
              <a:rPr lang="ru-RU" sz="1500" b="1" dirty="0">
                <a:solidFill>
                  <a:srgbClr val="002060"/>
                </a:solidFill>
                <a:hlinkClick r:id="rId3"/>
              </a:rPr>
              <a:t>ninaruban14@gmail.com</a:t>
            </a:r>
            <a:endParaRPr lang="ru-RU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3486" r="717" b="6374"/>
          <a:stretch/>
        </p:blipFill>
        <p:spPr bwMode="auto">
          <a:xfrm>
            <a:off x="251520" y="1746920"/>
            <a:ext cx="4094112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uk-UA" sz="13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РЕГІОНАЛЬНИЙ КОНТАКТНИЙ ПУНКТ ПРОГРАМИ ЄС «ГОРОЗОНТ 2020» </a:t>
            </a:r>
            <a:r>
              <a:rPr lang="en-US" sz="13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3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БЕЗПЕЧНА</a:t>
            </a:r>
            <a:r>
              <a:rPr lang="ru-RU" sz="13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ЧИСТА ТА ЕФЕКТИВНА ЕНЕРГЕТИКА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61656" y="1844824"/>
            <a:ext cx="4135488" cy="4715946"/>
          </a:xfrm>
          <a:ln>
            <a:solidFill>
              <a:schemeClr val="tx2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dirty="0" err="1">
                <a:solidFill>
                  <a:srgbClr val="002060"/>
                </a:solidFill>
              </a:rPr>
              <a:t>Секція</a:t>
            </a:r>
            <a:r>
              <a:rPr lang="ru-RU" sz="3300" b="1" dirty="0">
                <a:solidFill>
                  <a:srgbClr val="002060"/>
                </a:solidFill>
              </a:rPr>
              <a:t> «</a:t>
            </a:r>
            <a:r>
              <a:rPr lang="ru-RU" sz="3300" b="1" dirty="0" err="1">
                <a:solidFill>
                  <a:srgbClr val="002060"/>
                </a:solidFill>
              </a:rPr>
              <a:t>Енергетика</a:t>
            </a:r>
            <a:r>
              <a:rPr lang="ru-RU" sz="3300" b="1" dirty="0">
                <a:solidFill>
                  <a:srgbClr val="002060"/>
                </a:solidFill>
              </a:rPr>
              <a:t>» </a:t>
            </a:r>
            <a:r>
              <a:rPr lang="ru-RU" sz="3300" b="1" dirty="0" err="1">
                <a:solidFill>
                  <a:srgbClr val="002060"/>
                </a:solidFill>
              </a:rPr>
              <a:t>будується</a:t>
            </a:r>
            <a:r>
              <a:rPr lang="ru-RU" sz="3300" b="1" dirty="0">
                <a:solidFill>
                  <a:srgbClr val="002060"/>
                </a:solidFill>
              </a:rPr>
              <a:t> </a:t>
            </a:r>
            <a:r>
              <a:rPr lang="ru-RU" sz="3300" b="1" dirty="0" err="1">
                <a:solidFill>
                  <a:srgbClr val="002060"/>
                </a:solidFill>
              </a:rPr>
              <a:t>навколо</a:t>
            </a:r>
            <a:r>
              <a:rPr lang="ru-RU" sz="3300" b="1" dirty="0">
                <a:solidFill>
                  <a:srgbClr val="002060"/>
                </a:solidFill>
              </a:rPr>
              <a:t> семи </a:t>
            </a:r>
            <a:r>
              <a:rPr lang="ru-RU" sz="3300" b="1" dirty="0" err="1">
                <a:solidFill>
                  <a:srgbClr val="002060"/>
                </a:solidFill>
              </a:rPr>
              <a:t>конкретних</a:t>
            </a:r>
            <a:r>
              <a:rPr lang="ru-RU" sz="3300" b="1" dirty="0">
                <a:solidFill>
                  <a:srgbClr val="002060"/>
                </a:solidFill>
              </a:rPr>
              <a:t> </a:t>
            </a:r>
            <a:r>
              <a:rPr lang="ru-RU" sz="3300" b="1" dirty="0" err="1">
                <a:solidFill>
                  <a:srgbClr val="002060"/>
                </a:solidFill>
              </a:rPr>
              <a:t>завдань</a:t>
            </a:r>
            <a:r>
              <a:rPr lang="ru-RU" sz="3300" b="1" dirty="0">
                <a:solidFill>
                  <a:srgbClr val="002060"/>
                </a:solidFill>
              </a:rPr>
              <a:t> і </a:t>
            </a:r>
            <a:r>
              <a:rPr lang="ru-RU" sz="3300" b="1" dirty="0" err="1">
                <a:solidFill>
                  <a:srgbClr val="002060"/>
                </a:solidFill>
              </a:rPr>
              <a:t>напрямів</a:t>
            </a:r>
            <a:r>
              <a:rPr lang="ru-RU" sz="3300" b="1" dirty="0">
                <a:solidFill>
                  <a:srgbClr val="002060"/>
                </a:solidFill>
              </a:rPr>
              <a:t> </a:t>
            </a:r>
            <a:r>
              <a:rPr lang="ru-RU" sz="3300" b="1" dirty="0" err="1">
                <a:solidFill>
                  <a:srgbClr val="002060"/>
                </a:solidFill>
              </a:rPr>
              <a:t>досліджень</a:t>
            </a:r>
            <a:r>
              <a:rPr lang="ru-RU" sz="33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ru-RU" sz="3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uk-UA" sz="3400" b="1" dirty="0">
                <a:solidFill>
                  <a:srgbClr val="002060"/>
                </a:solidFill>
              </a:rPr>
              <a:t>зниження споживання енергії та викидів вуглекислого газу;</a:t>
            </a:r>
          </a:p>
          <a:p>
            <a:r>
              <a:rPr lang="uk-UA" sz="3400" b="1" dirty="0">
                <a:solidFill>
                  <a:srgbClr val="002060"/>
                </a:solidFill>
              </a:rPr>
              <a:t>електропостачання з низьким рівнем викидів вуглецю і низькою вартістю;</a:t>
            </a:r>
          </a:p>
          <a:p>
            <a:r>
              <a:rPr lang="uk-UA" sz="3400" b="1" dirty="0">
                <a:solidFill>
                  <a:srgbClr val="002060"/>
                </a:solidFill>
              </a:rPr>
              <a:t>альтернативні види палива та мобільні джерела енергії;</a:t>
            </a:r>
          </a:p>
          <a:p>
            <a:r>
              <a:rPr lang="uk-UA" sz="3400" b="1" dirty="0">
                <a:solidFill>
                  <a:srgbClr val="002060"/>
                </a:solidFill>
              </a:rPr>
              <a:t>єдина Європейська електрична мережа;</a:t>
            </a:r>
          </a:p>
          <a:p>
            <a:r>
              <a:rPr lang="uk-UA" sz="3400" b="1" dirty="0">
                <a:solidFill>
                  <a:srgbClr val="002060"/>
                </a:solidFill>
              </a:rPr>
              <a:t>нові знання і технології;</a:t>
            </a:r>
          </a:p>
          <a:p>
            <a:r>
              <a:rPr lang="uk-UA" sz="3400" b="1" dirty="0">
                <a:solidFill>
                  <a:srgbClr val="002060"/>
                </a:solidFill>
              </a:rPr>
              <a:t>прийняття надійних рішень та участь громадськості;</a:t>
            </a:r>
          </a:p>
          <a:p>
            <a:r>
              <a:rPr lang="uk-UA" sz="3400" b="1" dirty="0">
                <a:solidFill>
                  <a:srgbClr val="002060"/>
                </a:solidFill>
              </a:rPr>
              <a:t>поглинання ринку енергії та інновацій в галузі інформаційно-комунікаційних технологій (ІКТ</a:t>
            </a:r>
            <a:r>
              <a:rPr lang="uk-UA" sz="3400" b="1" dirty="0" smtClean="0">
                <a:solidFill>
                  <a:srgbClr val="002060"/>
                </a:solidFill>
              </a:rPr>
              <a:t>)</a:t>
            </a:r>
            <a:endParaRPr lang="uk-UA" sz="3400" b="1" dirty="0">
              <a:solidFill>
                <a:srgbClr val="002060"/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43711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</a:rPr>
              <a:t>Контакти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>
                <a:solidFill>
                  <a:srgbClr val="002060"/>
                </a:solidFill>
              </a:rPr>
              <a:t>Дичковський</a:t>
            </a:r>
            <a:r>
              <a:rPr lang="ru-RU" b="1" dirty="0">
                <a:solidFill>
                  <a:srgbClr val="002060"/>
                </a:solidFill>
              </a:rPr>
              <a:t> Роман, </a:t>
            </a:r>
            <a:r>
              <a:rPr lang="ru-RU" b="1" dirty="0" err="1">
                <a:solidFill>
                  <a:srgbClr val="002060"/>
                </a:solidFill>
              </a:rPr>
              <a:t>керівник</a:t>
            </a:r>
            <a:r>
              <a:rPr lang="ru-RU" b="1" dirty="0">
                <a:solidFill>
                  <a:srgbClr val="6A6A6A"/>
                </a:solidFill>
                <a:latin typeface="Arial" panose="020B0604020202020204" pitchFamily="34" charset="0"/>
              </a:rPr>
              <a:t> </a:t>
            </a:r>
            <a:endParaRPr lang="ru-RU" dirty="0">
              <a:solidFill>
                <a:srgbClr val="6A6A6A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тел. 744-62-14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e-</a:t>
            </a:r>
            <a:r>
              <a:rPr lang="ru-RU" sz="1500" b="1" dirty="0" err="1">
                <a:solidFill>
                  <a:srgbClr val="002060"/>
                </a:solidFill>
              </a:rPr>
              <a:t>mail</a:t>
            </a:r>
            <a:r>
              <a:rPr lang="ru-RU" sz="1500" b="1" dirty="0">
                <a:solidFill>
                  <a:srgbClr val="002060"/>
                </a:solidFill>
              </a:rPr>
              <a:t>: </a:t>
            </a:r>
            <a:r>
              <a:rPr lang="ru-RU" sz="1500" b="1" dirty="0">
                <a:solidFill>
                  <a:srgbClr val="002060"/>
                </a:solidFill>
                <a:hlinkClick r:id="rId3"/>
              </a:rPr>
              <a:t>dichre9@gmail.com</a:t>
            </a:r>
            <a:endParaRPr lang="ru-RU" sz="1500" b="1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6A6A6A"/>
                </a:solidFill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Шепель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Ніна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менеджер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тел. 373-08-20</a:t>
            </a:r>
          </a:p>
          <a:p>
            <a:pPr algn="just"/>
            <a:r>
              <a:rPr lang="ru-RU" sz="1500" b="1" dirty="0">
                <a:solidFill>
                  <a:srgbClr val="002060"/>
                </a:solidFill>
              </a:rPr>
              <a:t>e-</a:t>
            </a:r>
            <a:r>
              <a:rPr lang="ru-RU" sz="1500" b="1" dirty="0" err="1">
                <a:solidFill>
                  <a:srgbClr val="002060"/>
                </a:solidFill>
              </a:rPr>
              <a:t>mail</a:t>
            </a:r>
            <a:r>
              <a:rPr lang="ru-RU" sz="1500" b="1" dirty="0">
                <a:solidFill>
                  <a:srgbClr val="002060"/>
                </a:solidFill>
              </a:rPr>
              <a:t>: </a:t>
            </a:r>
            <a:r>
              <a:rPr lang="ru-RU" sz="1500" b="1" dirty="0">
                <a:solidFill>
                  <a:srgbClr val="002060"/>
                </a:solidFill>
                <a:hlinkClick r:id="rId4"/>
              </a:rPr>
              <a:t>ninaruban14@gmail.com</a:t>
            </a:r>
            <a:endParaRPr lang="ru-RU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300" b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РЕГІОНАЛЬНИЙ КОНТАКТНИЙ ПУНКТ ПРОГРАМИ ЄС «ГОРОЗЛНТ 2020» </a:t>
            </a:r>
            <a:r>
              <a:rPr lang="en-US" sz="1300" b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b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300" b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БЕЗПЕЧНА, ЧИСТА ТА ЕФЕКТИВНА ЕНЕРГЕТИКА</a:t>
            </a:r>
            <a:endParaRPr lang="ru-RU" sz="13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333849" y="1844824"/>
            <a:ext cx="4630639" cy="4715946"/>
          </a:xfrm>
          <a:ln>
            <a:solidFill>
              <a:schemeClr val="tx2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ru-RU" sz="33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3300" b="1" dirty="0" err="1" smtClean="0">
                <a:solidFill>
                  <a:srgbClr val="002060"/>
                </a:solidFill>
              </a:rPr>
              <a:t>Основна</a:t>
            </a:r>
            <a:r>
              <a:rPr lang="ru-RU" sz="3300" b="1" dirty="0" smtClean="0">
                <a:solidFill>
                  <a:srgbClr val="002060"/>
                </a:solidFill>
              </a:rPr>
              <a:t> мета: </a:t>
            </a:r>
          </a:p>
          <a:p>
            <a:pPr marL="0" indent="0" algn="just">
              <a:buNone/>
            </a:pPr>
            <a:endParaRPr lang="ru-RU" sz="33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 err="1">
                <a:solidFill>
                  <a:srgbClr val="002060"/>
                </a:solidFill>
              </a:rPr>
              <a:t>консультаційна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та </a:t>
            </a:r>
            <a:r>
              <a:rPr lang="ru-RU" b="1" dirty="0" err="1" smtClean="0">
                <a:solidFill>
                  <a:srgbClr val="002060"/>
                </a:solidFill>
              </a:rPr>
              <a:t>координаційна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діяльність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щодо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поєднання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потенціалу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наукових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науково-дослідних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виробничих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осередків</a:t>
            </a:r>
            <a:r>
              <a:rPr lang="ru-RU" b="1" dirty="0" smtClean="0">
                <a:solidFill>
                  <a:srgbClr val="002060"/>
                </a:solidFill>
              </a:rPr>
              <a:t> центрально-</a:t>
            </a:r>
            <a:r>
              <a:rPr lang="ru-RU" b="1" dirty="0" err="1" smtClean="0">
                <a:solidFill>
                  <a:srgbClr val="002060"/>
                </a:solidFill>
              </a:rPr>
              <a:t>східного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регіону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щодо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участі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програмі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Європейського</a:t>
            </a:r>
            <a:r>
              <a:rPr lang="ru-RU" b="1" dirty="0" smtClean="0">
                <a:solidFill>
                  <a:srgbClr val="002060"/>
                </a:solidFill>
              </a:rPr>
              <a:t> Союзу Горизонт - 2020, </a:t>
            </a:r>
            <a:r>
              <a:rPr lang="ru-RU" b="1" dirty="0" err="1" smtClean="0">
                <a:solidFill>
                  <a:srgbClr val="002060"/>
                </a:solidFill>
              </a:rPr>
              <a:t>діяльність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яких</a:t>
            </a:r>
            <a:r>
              <a:rPr lang="ru-RU" b="1" dirty="0" smtClean="0">
                <a:solidFill>
                  <a:srgbClr val="002060"/>
                </a:solidFill>
              </a:rPr>
              <a:t> направлена на </a:t>
            </a:r>
            <a:r>
              <a:rPr lang="ru-RU" b="1" dirty="0" err="1" smtClean="0">
                <a:solidFill>
                  <a:srgbClr val="002060"/>
                </a:solidFill>
              </a:rPr>
              <a:t>зниження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споживання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енергії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рахунок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впровадження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інноваціних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технологій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залучення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альтернативних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енергетичних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джерел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покращення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екологічної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соціальної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ситуації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формування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загально-європейської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системи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безпеки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ru-RU" sz="3300" b="1" dirty="0" smtClean="0">
              <a:solidFill>
                <a:srgbClr val="002060"/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" r="378" b="7272"/>
          <a:stretch>
            <a:fillRect/>
          </a:stretch>
        </p:blipFill>
        <p:spPr bwMode="auto">
          <a:xfrm>
            <a:off x="107504" y="1962820"/>
            <a:ext cx="3866305" cy="218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r="-592" b="4716"/>
          <a:stretch>
            <a:fillRect/>
          </a:stretch>
        </p:blipFill>
        <p:spPr bwMode="auto">
          <a:xfrm>
            <a:off x="121989" y="4347211"/>
            <a:ext cx="3837333" cy="21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3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70" y="1124744"/>
            <a:ext cx="8229600" cy="93610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Горизонт 2020 - Загальні завдання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254357"/>
            <a:ext cx="83529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Інвестування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майбутніх робочих місць і розвиток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996141"/>
            <a:ext cx="83529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Зміцнення глобальної позиції ЄС в галузі досліджень, інновацій і технологій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3" y="3681028"/>
            <a:ext cx="8349885" cy="792088"/>
          </a:xfrm>
          <a:prstGeom prst="roundRect">
            <a:avLst>
              <a:gd name="adj" fmla="val 111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Звернення до занепокоєння людей про їх життєзабезпечення, безпеку і навколишнє середовище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725144"/>
            <a:ext cx="8349884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Сприяння сталому розвитку (принаймні, 35% від загального бюджету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3" y="5517232"/>
            <a:ext cx="8349885" cy="504056"/>
          </a:xfrm>
          <a:prstGeom prst="roundRect">
            <a:avLst>
              <a:gd name="adj" fmla="val 101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Підтримка політики ЄС (наприклад, Європа 2020 / Енергетичний Союз)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33568"/>
              </p:ext>
            </p:extLst>
          </p:nvPr>
        </p:nvGraphicFramePr>
        <p:xfrm>
          <a:off x="1331640" y="1270240"/>
          <a:ext cx="63367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5670" y="58052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Загальний бюджет Горизонт 2020: 	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74,83 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євро</a:t>
            </a:r>
          </a:p>
          <a:p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Енергетичні виклики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5,69 млрд. євро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96944" cy="79208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Енергетичні виклики. Конкурси на </a:t>
            </a:r>
            <a:b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рр.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060848"/>
            <a:ext cx="2231571" cy="4248472"/>
          </a:xfrm>
          <a:prstGeom prst="roundRect">
            <a:avLst>
              <a:gd name="adj" fmla="val 93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Енергоефективність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(ЕЕ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Опалення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та охолодження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Будинки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Промисловість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послуги та продукти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Інноваційне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фінансування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2060848"/>
            <a:ext cx="3456384" cy="4248472"/>
          </a:xfrm>
          <a:prstGeom prst="roundRect">
            <a:avLst>
              <a:gd name="adj" fmla="val 4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700" b="1" dirty="0">
                <a:latin typeface="Arial" panose="020B0604020202020204" pitchFamily="34" charset="0"/>
                <a:cs typeface="Arial" panose="020B0604020202020204" pitchFamily="34" charset="0"/>
              </a:rPr>
              <a:t>Конкурентні низьковуглецеві енергетичні технології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LCE)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Енергетичної системи (сітки, сховища)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Поновлювані джерела енергії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Декарбонізація видобувного палива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Соціально-економічні дослідження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Європейський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дослідницький  простір в галузі енергетики</a:t>
            </a:r>
          </a:p>
          <a:p>
            <a:pPr algn="ctr"/>
            <a:endParaRPr lang="uk-UA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7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7" y="2060848"/>
            <a:ext cx="2304256" cy="2124236"/>
          </a:xfrm>
          <a:prstGeom prst="roundRect">
            <a:avLst>
              <a:gd name="adj" fmla="val 62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b="1" dirty="0" smtClean="0"/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Розумні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Міста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Співтовариства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(SCC)</a:t>
            </a:r>
          </a:p>
          <a:p>
            <a:endParaRPr lang="ru-RU" dirty="0"/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Демонстраційні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проекти «легких» будівель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16216" y="4663280"/>
            <a:ext cx="2304258" cy="963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Інструмент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малого та середнього бізнесу 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Орієнтовний розподіл бюджету за напрямком Енергетика на 2016-2017 рр.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9035"/>
              </p:ext>
            </p:extLst>
          </p:nvPr>
        </p:nvGraphicFramePr>
        <p:xfrm>
          <a:off x="395536" y="2276872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9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2683" y="-6667"/>
            <a:ext cx="6332855" cy="210375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44691" y="4565824"/>
            <a:ext cx="6332855" cy="229933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38" y="1998868"/>
            <a:ext cx="3600000" cy="25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1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60271"/>
              </p:ext>
            </p:extLst>
          </p:nvPr>
        </p:nvGraphicFramePr>
        <p:xfrm>
          <a:off x="81201" y="1124744"/>
          <a:ext cx="8878964" cy="2592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018"/>
                <a:gridCol w="5133881"/>
                <a:gridCol w="1872065"/>
              </a:tblGrid>
              <a:tr h="758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Участник № *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j-lt"/>
                        </a:rPr>
                        <a:t>Назва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 участника (</a:t>
                      </a:r>
                      <a:r>
                        <a:rPr lang="ru-RU" sz="1400" dirty="0" err="1" smtClean="0">
                          <a:effectLst/>
                          <a:latin typeface="+mj-lt"/>
                        </a:rPr>
                        <a:t>організація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 ) і </a:t>
                      </a:r>
                      <a:r>
                        <a:rPr lang="ru-RU" sz="1400" dirty="0" err="1" smtClean="0">
                          <a:effectLst/>
                          <a:latin typeface="+mj-lt"/>
                        </a:rPr>
                        <a:t>його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+mj-lt"/>
                        </a:rPr>
                        <a:t>акронім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j-lt"/>
                        </a:rPr>
                        <a:t>Країна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1 (Coordinator)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National Mining University (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NMU)</a:t>
                      </a:r>
                      <a:endParaRPr lang="uk-UA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Ukraine</a:t>
                      </a:r>
                      <a:endParaRPr lang="uk-UA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798">
                <a:tc>
                  <a:txBody>
                    <a:bodyPr/>
                    <a:lstStyle/>
                    <a:p>
                      <a:pPr marL="756285" indent="-7562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2 R&amp;D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 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 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798">
                <a:tc>
                  <a:txBody>
                    <a:bodyPr/>
                    <a:lstStyle/>
                    <a:p>
                      <a:pPr marL="756285" indent="-7562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 B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 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 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798">
                <a:tc>
                  <a:txBody>
                    <a:bodyPr/>
                    <a:lstStyle/>
                    <a:p>
                      <a:pPr marL="756285" indent="-7562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4 A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 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 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798">
                <a:tc>
                  <a:txBody>
                    <a:bodyPr/>
                    <a:lstStyle/>
                    <a:p>
                      <a:pPr marL="756285" indent="-7562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5 NGO</a:t>
                      </a:r>
                      <a:endParaRPr lang="uk-UA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181" y="157864"/>
            <a:ext cx="88569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консорц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уму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мінімум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партнери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),</a:t>
            </a:r>
            <a:r>
              <a:rPr kumimoji="0" lang="ru-RU" alt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заносимо у табл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1;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Табл. 1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Консорціум</a:t>
            </a: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alt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напрямом</a:t>
            </a:r>
            <a:r>
              <a:rPr kumimoji="0" lang="ru-RU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uk-UA" sz="1600" b="1" dirty="0" err="1" smtClean="0">
                <a:ea typeface="Calibri" pitchFamily="34" charset="0"/>
                <a:cs typeface="Times New Roman" pitchFamily="18" charset="0"/>
              </a:rPr>
              <a:t>досліджень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800</Words>
  <Application>Microsoft Office PowerPoint</Application>
  <PresentationFormat>Экран (4:3)</PresentationFormat>
  <Paragraphs>244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Презентація регіонального контактного пункту у НГУ за темою «Безпечна чиста та ефективна енергетика»</vt:lpstr>
      <vt:lpstr>РЕГІОНАЛЬНИЙ КОНТАКТНИЙ ПУНКТ ПРОГРАМИ ЄС «ГОРОЗОНТ 2020»  БЕЗПЕЧНА, ЧИСТА ТА ЕФЕКТИВНА ЕНЕРГЕТИКА</vt:lpstr>
      <vt:lpstr>Презентация PowerPoint</vt:lpstr>
      <vt:lpstr>Горизонт 2020 - Загальні завдання</vt:lpstr>
      <vt:lpstr>Презентация PowerPoint</vt:lpstr>
      <vt:lpstr>Енергетичні виклики. Конкурси на  2016-2017 рр.</vt:lpstr>
      <vt:lpstr>Орієнтовний розподіл бюджету за напрямком Енергетика на 2016-2017 рр.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Горизонт 2020 - Загальні завдання</dc:title>
  <dc:creator>user</dc:creator>
  <cp:lastModifiedBy>Sergey</cp:lastModifiedBy>
  <cp:revision>77</cp:revision>
  <dcterms:created xsi:type="dcterms:W3CDTF">2015-10-26T10:51:35Z</dcterms:created>
  <dcterms:modified xsi:type="dcterms:W3CDTF">2016-07-20T09:18:55Z</dcterms:modified>
</cp:coreProperties>
</file>