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882" r:id="rId2"/>
    <p:sldId id="870" r:id="rId3"/>
    <p:sldId id="871" r:id="rId4"/>
    <p:sldId id="887" r:id="rId5"/>
    <p:sldId id="884" r:id="rId6"/>
    <p:sldId id="885" r:id="rId7"/>
    <p:sldId id="886" r:id="rId8"/>
    <p:sldId id="888" r:id="rId9"/>
    <p:sldId id="881" r:id="rId10"/>
  </p:sldIdLst>
  <p:sldSz cx="9144000" cy="6858000" type="screen4x3"/>
  <p:notesSz cx="7086600" cy="102108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5050"/>
    <a:srgbClr val="FF9966"/>
    <a:srgbClr val="993366"/>
    <a:srgbClr val="FF0000"/>
    <a:srgbClr val="FF3300"/>
    <a:srgbClr val="333333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14" autoAdjust="0"/>
  </p:normalViewPr>
  <p:slideViewPr>
    <p:cSldViewPr>
      <p:cViewPr>
        <p:scale>
          <a:sx n="50" d="100"/>
          <a:sy n="50" d="100"/>
        </p:scale>
        <p:origin x="-230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t" anchorCtr="0" compatLnSpc="1">
            <a:prstTxWarp prst="textNoShape">
              <a:avLst/>
            </a:prstTxWarp>
          </a:bodyPr>
          <a:lstStyle>
            <a:lvl1pPr defTabSz="987425">
              <a:defRPr sz="1300"/>
            </a:lvl1pPr>
          </a:lstStyle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t" anchorCtr="0" compatLnSpc="1">
            <a:prstTxWarp prst="textNoShape">
              <a:avLst/>
            </a:prstTxWarp>
          </a:bodyPr>
          <a:lstStyle>
            <a:lvl1pPr algn="r" defTabSz="987425">
              <a:defRPr sz="1300"/>
            </a:lvl1pPr>
          </a:lstStyle>
          <a:p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b" anchorCtr="0" compatLnSpc="1">
            <a:prstTxWarp prst="textNoShape">
              <a:avLst/>
            </a:prstTxWarp>
          </a:bodyPr>
          <a:lstStyle>
            <a:lvl1pPr defTabSz="987425">
              <a:defRPr sz="1300"/>
            </a:lvl1pPr>
          </a:lstStyle>
          <a:p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/>
            </a:lvl1pPr>
          </a:lstStyle>
          <a:p>
            <a:fld id="{510859AF-D570-4B1A-89C2-1C2BB5DEF9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t" anchorCtr="0" compatLnSpc="1">
            <a:prstTxWarp prst="textNoShape">
              <a:avLst/>
            </a:prstTxWarp>
          </a:bodyPr>
          <a:lstStyle>
            <a:lvl1pPr defTabSz="987425">
              <a:defRPr sz="1300"/>
            </a:lvl1pPr>
          </a:lstStyle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t" anchorCtr="0" compatLnSpc="1">
            <a:prstTxWarp prst="textNoShape">
              <a:avLst/>
            </a:prstTxWarp>
          </a:bodyPr>
          <a:lstStyle>
            <a:lvl1pPr algn="r" defTabSz="987425">
              <a:defRPr sz="1300"/>
            </a:lvl1pPr>
          </a:lstStyle>
          <a:p>
            <a:endParaRPr lang="ru-RU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b" anchorCtr="0" compatLnSpc="1">
            <a:prstTxWarp prst="textNoShape">
              <a:avLst/>
            </a:prstTxWarp>
          </a:bodyPr>
          <a:lstStyle>
            <a:lvl1pPr defTabSz="987425">
              <a:defRPr sz="1300"/>
            </a:lvl1pPr>
          </a:lstStyle>
          <a:p>
            <a:endParaRPr lang="ru-RU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2" tIns="49412" rIns="98822" bIns="49412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/>
            </a:lvl1pPr>
          </a:lstStyle>
          <a:p>
            <a:fld id="{CBAB4625-CDB7-458A-B639-12419F8C88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F9282-527F-48C5-865C-59B10897D15D}" type="slidenum">
              <a:rPr lang="ru-RU"/>
              <a:pPr/>
              <a:t>8</a:t>
            </a:fld>
            <a:endParaRPr lang="ru-RU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PIC, LEAR, Partners Search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50EAC-F59C-4F28-8196-D1E2798E953A}" type="slidenum">
              <a:rPr lang="ru-RU"/>
              <a:pPr/>
              <a:t>9</a:t>
            </a:fld>
            <a:endParaRPr lang="ru-RU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67DB2-9FFB-43C5-A78C-8D5D80568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D4307-4B42-4CAD-B3BF-EEA043BD9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077D-AD41-4CE9-9BF3-2717DB997F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091A7-C0E7-422B-A06A-5B77A2C2A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EDF-4EB4-4B4D-9013-4E5D95538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813E-3532-4EC3-9220-B786A4855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BF5E-EFD2-4D9C-B83E-C08E2297F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1EC6-8698-4AC6-B2C3-71C9518F5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17ED4-A607-42DA-A34C-09B487C1D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4433-9359-40F8-8964-DB1BD96A9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77120-4240-4B03-A29B-08A4FEC5B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A927DC-FF10-4090-BB1C-5CE964EDB9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fp7-ncp.kiev.ua/" TargetMode="External"/><Relationship Id="rId5" Type="http://schemas.openxmlformats.org/officeDocument/2006/relationships/hyperlink" Target="mailto:o.koval@h2020.com.ua" TargetMode="Externa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fp7-ncp.kiev.ua/" TargetMode="Externa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432925" cy="1139825"/>
          </a:xfrm>
        </p:spPr>
        <p:txBody>
          <a:bodyPr/>
          <a:lstStyle/>
          <a:p>
            <a:r>
              <a:rPr lang="en-GB" sz="4000" b="1" i="1">
                <a:solidFill>
                  <a:srgbClr val="FFCC00"/>
                </a:solidFill>
              </a:rPr>
              <a:t/>
            </a:r>
            <a:br>
              <a:rPr lang="en-GB" sz="4000" b="1" i="1">
                <a:solidFill>
                  <a:srgbClr val="FFCC00"/>
                </a:solidFill>
              </a:rPr>
            </a:br>
            <a:r>
              <a:rPr lang="en-GB" sz="4000" b="1" i="1"/>
              <a:t/>
            </a:r>
            <a:br>
              <a:rPr lang="en-GB" sz="4000" b="1" i="1"/>
            </a:br>
            <a:endParaRPr lang="ru-RU" sz="4000" b="1" i="1"/>
          </a:p>
        </p:txBody>
      </p:sp>
      <p:sp>
        <p:nvSpPr>
          <p:cNvPr id="1044485" name="Rectangle 5"/>
          <p:cNvSpPr>
            <a:spLocks noChangeArrowheads="1"/>
          </p:cNvSpPr>
          <p:nvPr/>
        </p:nvSpPr>
        <p:spPr bwMode="auto">
          <a:xfrm>
            <a:off x="1476375" y="404813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1044491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067057" cy="3168352"/>
          </a:xfrm>
          <a:noFill/>
          <a:ln/>
        </p:spPr>
      </p:pic>
      <p:sp>
        <p:nvSpPr>
          <p:cNvPr id="12" name="Прямоугольник 11"/>
          <p:cNvSpPr/>
          <p:nvPr/>
        </p:nvSpPr>
        <p:spPr>
          <a:xfrm>
            <a:off x="0" y="6211669"/>
            <a:ext cx="550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http://www.inco-eap.net/</a:t>
            </a:r>
            <a:endParaRPr lang="en-US" sz="3600" b="1" dirty="0"/>
          </a:p>
        </p:txBody>
      </p:sp>
      <p:pic>
        <p:nvPicPr>
          <p:cNvPr id="104449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826" y="1988840"/>
            <a:ext cx="5954174" cy="42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The </a:t>
            </a:r>
            <a:r>
              <a:rPr lang="ru-RU" b="1" i="1">
                <a:solidFill>
                  <a:srgbClr val="000099"/>
                </a:solidFill>
              </a:rPr>
              <a:t>IncoNet EaP </a:t>
            </a:r>
            <a:r>
              <a:rPr lang="ru-RU" b="1">
                <a:solidFill>
                  <a:srgbClr val="000099"/>
                </a:solidFill>
              </a:rPr>
              <a:t>project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0099"/>
                </a:solidFill>
              </a:rPr>
              <a:t>A </a:t>
            </a:r>
            <a:r>
              <a:rPr lang="en-US" sz="2800" dirty="0" smtClean="0">
                <a:solidFill>
                  <a:srgbClr val="000099"/>
                </a:solidFill>
              </a:rPr>
              <a:t>4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year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long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Coordination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and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Support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Action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running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since</a:t>
            </a:r>
            <a:r>
              <a:rPr lang="ru-RU" sz="2800" dirty="0">
                <a:solidFill>
                  <a:srgbClr val="000099"/>
                </a:solidFill>
              </a:rPr>
              <a:t> Sept.2013, </a:t>
            </a:r>
            <a:r>
              <a:rPr lang="ru-RU" sz="2800" dirty="0" err="1">
                <a:solidFill>
                  <a:srgbClr val="000099"/>
                </a:solidFill>
              </a:rPr>
              <a:t>dedicated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to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the</a:t>
            </a:r>
            <a:r>
              <a:rPr lang="ru-RU" sz="2800" dirty="0">
                <a:solidFill>
                  <a:srgbClr val="000099"/>
                </a:solidFill>
              </a:rPr>
              <a:t> EU – </a:t>
            </a:r>
            <a:r>
              <a:rPr lang="ru-RU" sz="2800" dirty="0" err="1">
                <a:solidFill>
                  <a:srgbClr val="000099"/>
                </a:solidFill>
              </a:rPr>
              <a:t>EaP</a:t>
            </a:r>
            <a:r>
              <a:rPr lang="ru-RU" sz="2800" dirty="0">
                <a:solidFill>
                  <a:srgbClr val="000099"/>
                </a:solidFill>
              </a:rPr>
              <a:t> RDI </a:t>
            </a:r>
            <a:r>
              <a:rPr lang="ru-RU" sz="2800" dirty="0" err="1">
                <a:solidFill>
                  <a:srgbClr val="000099"/>
                </a:solidFill>
              </a:rPr>
              <a:t>cooperation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err="1">
                <a:solidFill>
                  <a:srgbClr val="000099"/>
                </a:solidFill>
              </a:rPr>
              <a:t>Implemented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by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consortium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of</a:t>
            </a:r>
            <a:r>
              <a:rPr lang="ru-RU" sz="2800" dirty="0">
                <a:solidFill>
                  <a:srgbClr val="000099"/>
                </a:solidFill>
              </a:rPr>
              <a:t> 19 </a:t>
            </a:r>
            <a:r>
              <a:rPr lang="ru-RU" sz="2800" dirty="0" err="1">
                <a:solidFill>
                  <a:srgbClr val="000099"/>
                </a:solidFill>
              </a:rPr>
              <a:t>renowned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institutions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from</a:t>
            </a:r>
            <a:r>
              <a:rPr lang="ru-RU" sz="2800" dirty="0">
                <a:solidFill>
                  <a:srgbClr val="000099"/>
                </a:solidFill>
              </a:rPr>
              <a:t> EU </a:t>
            </a:r>
            <a:r>
              <a:rPr lang="ru-RU" sz="2800" dirty="0" err="1">
                <a:solidFill>
                  <a:srgbClr val="000099"/>
                </a:solidFill>
              </a:rPr>
              <a:t>MSs</a:t>
            </a:r>
            <a:r>
              <a:rPr lang="ru-RU" sz="2800" dirty="0">
                <a:solidFill>
                  <a:srgbClr val="000099"/>
                </a:solidFill>
              </a:rPr>
              <a:t>/</a:t>
            </a:r>
            <a:r>
              <a:rPr lang="ru-RU" sz="2800" dirty="0" err="1">
                <a:solidFill>
                  <a:srgbClr val="000099"/>
                </a:solidFill>
              </a:rPr>
              <a:t>ACs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and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all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the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Eastern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Partnership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countries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err="1">
                <a:solidFill>
                  <a:srgbClr val="000099"/>
                </a:solidFill>
              </a:rPr>
              <a:t>In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close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coordination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with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the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IncoNet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</a:rPr>
              <a:t>targeting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the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Central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Asian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Countries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endParaRPr lang="ru-RU" sz="28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18762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Main activities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err="1" smtClean="0">
                <a:solidFill>
                  <a:srgbClr val="000099"/>
                </a:solidFill>
              </a:rPr>
              <a:t>I.Coordinating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activities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major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Societal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Challenges</a:t>
            </a:r>
            <a:r>
              <a:rPr lang="ru-RU" sz="2800" dirty="0">
                <a:solidFill>
                  <a:srgbClr val="000099"/>
                </a:solidFill>
              </a:rPr>
              <a:t>: </a:t>
            </a:r>
            <a:r>
              <a:rPr lang="ru-RU" sz="2800" dirty="0" err="1">
                <a:solidFill>
                  <a:srgbClr val="000099"/>
                </a:solidFill>
              </a:rPr>
              <a:t>Energy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Climate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Change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and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Health</a:t>
            </a:r>
            <a:r>
              <a:rPr lang="ru-RU" sz="2800" dirty="0">
                <a:solidFill>
                  <a:srgbClr val="000099"/>
                </a:solidFill>
              </a:rPr>
              <a:t> (EN, CC </a:t>
            </a:r>
            <a:r>
              <a:rPr lang="ru-RU" sz="2800" dirty="0" err="1">
                <a:solidFill>
                  <a:srgbClr val="000099"/>
                </a:solidFill>
              </a:rPr>
              <a:t>and</a:t>
            </a:r>
            <a:r>
              <a:rPr lang="ru-RU" sz="2800" dirty="0">
                <a:solidFill>
                  <a:srgbClr val="000099"/>
                </a:solidFill>
              </a:rPr>
              <a:t> HE) </a:t>
            </a:r>
          </a:p>
          <a:p>
            <a:pPr>
              <a:buNone/>
            </a:pPr>
            <a:r>
              <a:rPr lang="ru-RU" sz="2800" dirty="0" err="1">
                <a:solidFill>
                  <a:srgbClr val="000099"/>
                </a:solidFill>
              </a:rPr>
              <a:t>II.Providing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analytical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evidence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</a:p>
          <a:p>
            <a:pPr>
              <a:buNone/>
            </a:pPr>
            <a:r>
              <a:rPr lang="ru-RU" sz="2800" dirty="0" err="1">
                <a:solidFill>
                  <a:srgbClr val="000099"/>
                </a:solidFill>
              </a:rPr>
              <a:t>III.Supporting</a:t>
            </a:r>
            <a:r>
              <a:rPr lang="ru-RU" sz="2800" dirty="0">
                <a:solidFill>
                  <a:srgbClr val="000099"/>
                </a:solidFill>
              </a:rPr>
              <a:t> RDI </a:t>
            </a:r>
            <a:r>
              <a:rPr lang="ru-RU" sz="2800" dirty="0" err="1">
                <a:solidFill>
                  <a:srgbClr val="000099"/>
                </a:solidFill>
              </a:rPr>
              <a:t>Policy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Dialogue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</a:p>
          <a:p>
            <a:pPr>
              <a:buNone/>
            </a:pPr>
            <a:r>
              <a:rPr lang="ru-RU" sz="2800" dirty="0" err="1">
                <a:solidFill>
                  <a:srgbClr val="000099"/>
                </a:solidFill>
              </a:rPr>
              <a:t>IV.Promoting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participation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in</a:t>
            </a:r>
            <a:r>
              <a:rPr lang="ru-RU" sz="2800" dirty="0">
                <a:solidFill>
                  <a:srgbClr val="000099"/>
                </a:solidFill>
              </a:rPr>
              <a:t> H2020 </a:t>
            </a:r>
          </a:p>
          <a:p>
            <a:pPr>
              <a:buNone/>
            </a:pPr>
            <a:r>
              <a:rPr lang="ru-RU" sz="2800" dirty="0" err="1">
                <a:solidFill>
                  <a:srgbClr val="000099"/>
                </a:solidFill>
              </a:rPr>
              <a:t>V.Promoting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Innovation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en-US" sz="4000" b="1" dirty="0" smtClean="0">
                <a:solidFill>
                  <a:srgbClr val="000099"/>
                </a:solidFill>
              </a:rPr>
              <a:t>Information Exchange Portal</a:t>
            </a:r>
            <a:br>
              <a:rPr lang="en-US" sz="4000" b="1" dirty="0" smtClean="0">
                <a:solidFill>
                  <a:srgbClr val="000099"/>
                </a:solidFill>
              </a:rPr>
            </a:br>
            <a:r>
              <a:rPr lang="ru-RU" sz="4000" b="1" dirty="0" smtClean="0">
                <a:solidFill>
                  <a:srgbClr val="000099"/>
                </a:solidFill>
              </a:rPr>
              <a:t>http</a:t>
            </a:r>
            <a:r>
              <a:rPr lang="ru-RU" sz="4000" b="1" dirty="0">
                <a:solidFill>
                  <a:srgbClr val="000099"/>
                </a:solidFill>
              </a:rPr>
              <a:t>://www.increast.eu</a:t>
            </a:r>
            <a:r>
              <a:rPr lang="ru-RU" sz="4000" dirty="0"/>
              <a:t> </a:t>
            </a:r>
          </a:p>
        </p:txBody>
      </p:sp>
      <p:pic>
        <p:nvPicPr>
          <p:cNvPr id="1038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0351"/>
            <a:ext cx="8229600" cy="402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Strengthening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Research and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Innovation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Links towards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Ukraine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45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6093296"/>
            <a:ext cx="3965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https://ri-links2ua.eu/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084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The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RI-LINKS2UA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project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/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Main goal: support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and enhance the integration of Ukraine to the European Research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Area</a:t>
            </a:r>
          </a:p>
          <a:p>
            <a:pPr>
              <a:buNone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Consortium: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12 renewed organisations with professional STI policy and policy analysis background from EU MS /AC</a:t>
            </a:r>
            <a:endParaRPr lang="en-US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Core objectives :</a:t>
            </a:r>
            <a:endParaRPr lang="en-US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to further support and stimulate the policy dialogue on R&amp;I between EU and Ukraine and therefore to enable the better integration of Ukraine into ERA, by identifying remaining obstacles, drivers and opportunities through analytical evidence and R&amp;I policy advice;</a:t>
            </a:r>
          </a:p>
          <a:p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to contribute to the improvement of supportive framework conditions in the field of R&amp;I through a targeted portfolio of activities in order to systematically enhance and stimulate the EU-Ukraine STI cooperation;</a:t>
            </a:r>
          </a:p>
          <a:p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to further encourage and facilitate cooperation between research actors from the EU and Ukraine through a set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 supportive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R&amp;I measures and by promoting EU-Ukrainian participation in joint projects in Horizon 2020 and other EU funded </a:t>
            </a:r>
            <a:r>
              <a:rPr lang="en-US" sz="16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Main activities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WP1</a:t>
            </a:r>
            <a:r>
              <a:rPr lang="en-GB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 International Knowledge exchange to support the integration of Ukraine into ERA</a:t>
            </a:r>
            <a:endParaRPr lang="ru-RU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GB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WP2, Widening, promoting and encouraging Ukrainian participation in Horizon 2020</a:t>
            </a:r>
            <a:endParaRPr lang="ru-RU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GB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WP3, Governance of Ukrainian participation in Horizon 2020</a:t>
            </a:r>
            <a:endParaRPr lang="ru-RU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GB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WP4, Innovation SupportWP5, Dissemination, Exploitation and Quality assurance</a:t>
            </a:r>
            <a:endParaRPr lang="ru-RU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GB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WP6, Project Management and Coordination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3698" name="Object 2"/>
          <p:cNvGraphicFramePr>
            <a:graphicFrameLocks noChangeAspect="1"/>
          </p:cNvGraphicFramePr>
          <p:nvPr>
            <p:ph type="title"/>
          </p:nvPr>
        </p:nvGraphicFramePr>
        <p:xfrm>
          <a:off x="93663" y="0"/>
          <a:ext cx="1590675" cy="2349500"/>
        </p:xfrm>
        <a:graphic>
          <a:graphicData uri="http://schemas.openxmlformats.org/presentationml/2006/ole">
            <p:oleObj spid="_x0000_s1046530" name="Фотография Photo Editor" r:id="rId4" imgW="3371429" imgH="5276190" progId="">
              <p:embed/>
            </p:oleObj>
          </a:graphicData>
        </a:graphic>
      </p:graphicFrame>
      <p:sp>
        <p:nvSpPr>
          <p:cNvPr id="1053699" name="Rectangle 3"/>
          <p:cNvSpPr>
            <a:spLocks noChangeArrowheads="1"/>
          </p:cNvSpPr>
          <p:nvPr/>
        </p:nvSpPr>
        <p:spPr bwMode="auto">
          <a:xfrm>
            <a:off x="2052637" y="476672"/>
            <a:ext cx="709136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NIP/Ukraine, </a:t>
            </a:r>
            <a:r>
              <a:rPr lang="en-US" sz="2000" b="1" dirty="0" err="1" smtClean="0">
                <a:solidFill>
                  <a:srgbClr val="002060"/>
                </a:solidFill>
              </a:rPr>
              <a:t>IncoNet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EaP</a:t>
            </a:r>
            <a:r>
              <a:rPr lang="en-US" sz="2000" b="1" dirty="0" smtClean="0">
                <a:solidFill>
                  <a:srgbClr val="002060"/>
                </a:solidFill>
              </a:rPr>
              <a:t>, RI&amp;LINKS2UAPartner, </a:t>
            </a: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Olena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Koval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Office 801, 180, </a:t>
            </a:r>
            <a:r>
              <a:rPr lang="en-US" sz="2000" b="1" dirty="0" err="1" smtClean="0">
                <a:solidFill>
                  <a:srgbClr val="002060"/>
                </a:solidFill>
              </a:rPr>
              <a:t>Gorkiy</a:t>
            </a:r>
            <a:r>
              <a:rPr lang="en-US" sz="2000" b="1" dirty="0" smtClean="0">
                <a:solidFill>
                  <a:srgbClr val="002060"/>
                </a:solidFill>
              </a:rPr>
              <a:t> Street, Kyiv, 03680, Ukraine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Tel</a:t>
            </a:r>
            <a:r>
              <a:rPr lang="uk-UA" sz="2000" b="1" dirty="0" smtClean="0">
                <a:solidFill>
                  <a:srgbClr val="002060"/>
                </a:solidFill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</a:rPr>
              <a:t>fax</a:t>
            </a:r>
            <a:r>
              <a:rPr lang="uk-UA" sz="2000" b="1" dirty="0" smtClean="0">
                <a:solidFill>
                  <a:srgbClr val="002060"/>
                </a:solidFill>
              </a:rPr>
              <a:t>: +380 44 529 0332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</a:t>
            </a:r>
            <a:r>
              <a:rPr lang="uk-UA" sz="2000" b="1" dirty="0" smtClean="0">
                <a:solidFill>
                  <a:srgbClr val="002060"/>
                </a:solidFill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mail</a:t>
            </a:r>
            <a:r>
              <a:rPr lang="uk-UA" sz="2000" b="1" dirty="0" smtClean="0">
                <a:solidFill>
                  <a:srgbClr val="002060"/>
                </a:solidFill>
              </a:rPr>
              <a:t>: </a:t>
            </a:r>
            <a:r>
              <a:rPr lang="en-US" sz="2000" b="1" u="sng" dirty="0" smtClean="0">
                <a:solidFill>
                  <a:srgbClr val="002060"/>
                </a:solidFill>
                <a:hlinkClick r:id="rId5"/>
              </a:rPr>
              <a:t>o</a:t>
            </a:r>
            <a:r>
              <a:rPr lang="uk-UA" sz="2000" b="1" u="sng" dirty="0" smtClean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hlinkClick r:id="rId5"/>
              </a:rPr>
              <a:t>koval</a:t>
            </a:r>
            <a:r>
              <a:rPr lang="uk-UA" sz="2000" b="1" u="sng" dirty="0" smtClean="0">
                <a:solidFill>
                  <a:srgbClr val="002060"/>
                </a:solidFill>
                <a:hlinkClick r:id="rId5"/>
              </a:rPr>
              <a:t>@</a:t>
            </a:r>
            <a:r>
              <a:rPr lang="en-US" sz="2000" b="1" u="sng" dirty="0" smtClean="0">
                <a:solidFill>
                  <a:srgbClr val="002060"/>
                </a:solidFill>
                <a:hlinkClick r:id="rId5"/>
              </a:rPr>
              <a:t>h</a:t>
            </a:r>
            <a:r>
              <a:rPr lang="uk-UA" sz="2000" b="1" u="sng" dirty="0" smtClean="0">
                <a:solidFill>
                  <a:srgbClr val="002060"/>
                </a:solidFill>
                <a:hlinkClick r:id="rId5"/>
              </a:rPr>
              <a:t>2020.</a:t>
            </a:r>
            <a:r>
              <a:rPr lang="en-US" sz="2000" b="1" u="sng" dirty="0" smtClean="0">
                <a:solidFill>
                  <a:srgbClr val="002060"/>
                </a:solidFill>
                <a:hlinkClick r:id="rId5"/>
              </a:rPr>
              <a:t>com</a:t>
            </a:r>
            <a:r>
              <a:rPr lang="uk-UA" sz="2000" b="1" u="sng" dirty="0" smtClean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hlinkClick r:id="rId5"/>
              </a:rPr>
              <a:t>ua</a:t>
            </a:r>
            <a:r>
              <a:rPr lang="en-US" sz="2000" b="1" u="sng" dirty="0" smtClean="0">
                <a:solidFill>
                  <a:srgbClr val="002060"/>
                </a:solidFill>
                <a:hlinkClick r:id="rId5"/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nip</a:t>
            </a:r>
            <a:r>
              <a:rPr lang="uk-UA" sz="2000" b="1" dirty="0" smtClean="0">
                <a:solidFill>
                  <a:srgbClr val="002060"/>
                </a:solidFill>
              </a:rPr>
              <a:t>@</a:t>
            </a:r>
            <a:r>
              <a:rPr lang="en-US" sz="2000" b="1" dirty="0" err="1" smtClean="0">
                <a:solidFill>
                  <a:srgbClr val="002060"/>
                </a:solidFill>
              </a:rPr>
              <a:t>fp</a:t>
            </a:r>
            <a:r>
              <a:rPr lang="uk-UA" sz="2000" b="1" dirty="0" smtClean="0">
                <a:solidFill>
                  <a:srgbClr val="002060"/>
                </a:solidFill>
              </a:rPr>
              <a:t>7-</a:t>
            </a:r>
            <a:r>
              <a:rPr lang="en-US" sz="2000" b="1" dirty="0" err="1" smtClean="0">
                <a:solidFill>
                  <a:srgbClr val="002060"/>
                </a:solidFill>
              </a:rPr>
              <a:t>ncp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</a:rPr>
              <a:t>kiev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</a:rPr>
              <a:t>ua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Web</a:t>
            </a:r>
            <a:r>
              <a:rPr lang="uk-UA" sz="2000" b="1" dirty="0" smtClean="0">
                <a:solidFill>
                  <a:srgbClr val="002060"/>
                </a:solidFill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</a:rPr>
              <a:t>www.</a:t>
            </a:r>
            <a:r>
              <a:rPr lang="de-DE" sz="2000" b="1" dirty="0" smtClean="0">
                <a:solidFill>
                  <a:srgbClr val="002060"/>
                </a:solidFill>
              </a:rPr>
              <a:t>h2020.com.ua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hlinkClick r:id="rId6"/>
              </a:rPr>
              <a:t>http</a:t>
            </a:r>
            <a:r>
              <a:rPr lang="uk-UA" sz="2000" b="1" u="sng" dirty="0" smtClean="0">
                <a:solidFill>
                  <a:srgbClr val="002060"/>
                </a:solidFill>
                <a:hlinkClick r:id="rId6"/>
              </a:rPr>
              <a:t>://</a:t>
            </a:r>
            <a:r>
              <a:rPr lang="en-US" sz="2000" b="1" u="sng" dirty="0" smtClean="0">
                <a:solidFill>
                  <a:srgbClr val="002060"/>
                </a:solidFill>
                <a:hlinkClick r:id="rId6"/>
              </a:rPr>
              <a:t>www</a:t>
            </a:r>
            <a:r>
              <a:rPr lang="uk-UA" sz="2000" b="1" u="sng" dirty="0" smtClean="0">
                <a:solidFill>
                  <a:srgbClr val="002060"/>
                </a:solidFill>
                <a:hlinkClick r:id="rId6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hlinkClick r:id="rId6"/>
              </a:rPr>
              <a:t>fp</a:t>
            </a:r>
            <a:r>
              <a:rPr lang="uk-UA" sz="2000" b="1" u="sng" dirty="0" smtClean="0">
                <a:solidFill>
                  <a:srgbClr val="002060"/>
                </a:solidFill>
                <a:hlinkClick r:id="rId6"/>
              </a:rPr>
              <a:t>7-</a:t>
            </a:r>
            <a:r>
              <a:rPr lang="en-US" sz="2000" b="1" u="sng" dirty="0" err="1" smtClean="0">
                <a:solidFill>
                  <a:srgbClr val="002060"/>
                </a:solidFill>
                <a:hlinkClick r:id="rId6"/>
              </a:rPr>
              <a:t>ncp</a:t>
            </a:r>
            <a:r>
              <a:rPr lang="uk-UA" sz="2000" b="1" u="sng" dirty="0" smtClean="0">
                <a:solidFill>
                  <a:srgbClr val="002060"/>
                </a:solidFill>
                <a:hlinkClick r:id="rId6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hlinkClick r:id="rId6"/>
              </a:rPr>
              <a:t>kiev</a:t>
            </a:r>
            <a:r>
              <a:rPr lang="uk-UA" sz="2000" b="1" u="sng" dirty="0" smtClean="0">
                <a:solidFill>
                  <a:srgbClr val="002060"/>
                </a:solidFill>
                <a:hlinkClick r:id="rId6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hlinkClick r:id="rId6"/>
              </a:rPr>
              <a:t>ua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 dirty="0">
              <a:latin typeface="Arial" charset="0"/>
            </a:endParaRPr>
          </a:p>
        </p:txBody>
      </p:sp>
      <p:sp>
        <p:nvSpPr>
          <p:cNvPr id="1053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5" y="2276475"/>
            <a:ext cx="7859216" cy="3854450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FFFF66"/>
                </a:solidFill>
                <a:effectLst/>
                <a:latin typeface="Comic Sans MS" pitchFamily="66" charset="0"/>
              </a:rPr>
              <a:t>              </a:t>
            </a:r>
            <a:endParaRPr lang="en-GB" sz="2000" dirty="0">
              <a:solidFill>
                <a:srgbClr val="FFFF66"/>
              </a:solidFill>
              <a:latin typeface="+mj-lt"/>
            </a:endParaRPr>
          </a:p>
          <a:p>
            <a:endParaRPr lang="en-GB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000099"/>
                </a:solidFill>
                <a:latin typeface="Comic Sans MS" pitchFamily="66" charset="0"/>
              </a:rPr>
              <a:t>   </a:t>
            </a:r>
            <a:r>
              <a:rPr lang="en-GB" sz="3600" b="1" i="1" dirty="0">
                <a:solidFill>
                  <a:srgbClr val="002060"/>
                </a:solidFill>
                <a:effectLst/>
                <a:latin typeface="+mj-lt"/>
              </a:rPr>
              <a:t>Thanks for your attention</a:t>
            </a:r>
            <a:endParaRPr lang="ru-RU" sz="3600" b="1" i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434" name="Object 2"/>
          <p:cNvGraphicFramePr>
            <a:graphicFrameLocks noChangeAspect="1"/>
          </p:cNvGraphicFramePr>
          <p:nvPr>
            <p:ph type="title"/>
          </p:nvPr>
        </p:nvGraphicFramePr>
        <p:xfrm>
          <a:off x="93663" y="0"/>
          <a:ext cx="1590675" cy="2349500"/>
        </p:xfrm>
        <a:graphic>
          <a:graphicData uri="http://schemas.openxmlformats.org/presentationml/2006/ole">
            <p:oleObj spid="_x0000_s1042434" name="Фотография Photo Editor" r:id="rId4" imgW="3371429" imgH="5276190" progId="">
              <p:embed/>
            </p:oleObj>
          </a:graphicData>
        </a:graphic>
      </p:graphicFrame>
      <p:sp>
        <p:nvSpPr>
          <p:cNvPr id="1042435" name="Rectangle 3"/>
          <p:cNvSpPr>
            <a:spLocks noChangeArrowheads="1"/>
          </p:cNvSpPr>
          <p:nvPr/>
        </p:nvSpPr>
        <p:spPr bwMode="auto">
          <a:xfrm>
            <a:off x="2052638" y="549275"/>
            <a:ext cx="70913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</a:rPr>
              <a:t>IncoNet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 err="1">
                <a:solidFill>
                  <a:srgbClr val="000099"/>
                </a:solidFill>
              </a:rPr>
              <a:t>EaP</a:t>
            </a:r>
            <a:r>
              <a:rPr lang="en-US" sz="2000" b="1" dirty="0">
                <a:solidFill>
                  <a:srgbClr val="000099"/>
                </a:solidFill>
              </a:rPr>
              <a:t> Partner, NIP/Ukraine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office 801, 180, </a:t>
            </a:r>
            <a:r>
              <a:rPr lang="en-US" sz="2000" b="1" dirty="0" err="1">
                <a:solidFill>
                  <a:srgbClr val="000099"/>
                </a:solidFill>
              </a:rPr>
              <a:t>Gorkiy</a:t>
            </a:r>
            <a:r>
              <a:rPr lang="en-US" sz="2000" b="1" dirty="0">
                <a:solidFill>
                  <a:srgbClr val="000099"/>
                </a:solidFill>
              </a:rPr>
              <a:t> Street, Kyiv, 03680, Ukraine</a:t>
            </a:r>
            <a:endParaRPr lang="uk-UA" sz="2000" b="1" dirty="0">
              <a:solidFill>
                <a:srgbClr val="000099"/>
              </a:solidFill>
            </a:endParaRPr>
          </a:p>
          <a:p>
            <a:r>
              <a:rPr lang="en-US" sz="2000" b="1" dirty="0">
                <a:solidFill>
                  <a:srgbClr val="000099"/>
                </a:solidFill>
              </a:rPr>
              <a:t>Tel/fax:</a:t>
            </a:r>
            <a:r>
              <a:rPr lang="uk-UA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+380 </a:t>
            </a:r>
            <a:r>
              <a:rPr lang="uk-UA" sz="2000" b="1" dirty="0">
                <a:solidFill>
                  <a:srgbClr val="000099"/>
                </a:solidFill>
              </a:rPr>
              <a:t>44</a:t>
            </a:r>
            <a:r>
              <a:rPr lang="en-US" sz="2000" b="1" dirty="0">
                <a:solidFill>
                  <a:srgbClr val="000099"/>
                </a:solidFill>
              </a:rPr>
              <a:t> 529</a:t>
            </a:r>
            <a:r>
              <a:rPr lang="uk-UA" sz="2000" b="1" dirty="0">
                <a:solidFill>
                  <a:srgbClr val="000099"/>
                </a:solidFill>
              </a:rPr>
              <a:t> 0332</a:t>
            </a:r>
            <a:endParaRPr lang="en-US" sz="2000" b="1" dirty="0">
              <a:solidFill>
                <a:srgbClr val="000099"/>
              </a:solidFill>
            </a:endParaRPr>
          </a:p>
          <a:p>
            <a:r>
              <a:rPr lang="en-US" sz="2000" b="1" dirty="0">
                <a:solidFill>
                  <a:srgbClr val="000099"/>
                </a:solidFill>
              </a:rPr>
              <a:t>E-mail: nip@fp7-ncp.kiev.ua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Web: </a:t>
            </a:r>
            <a:r>
              <a:rPr lang="en-US" sz="2000" b="1" dirty="0">
                <a:solidFill>
                  <a:srgbClr val="000099"/>
                </a:solidFill>
                <a:hlinkClick r:id="rId5"/>
              </a:rPr>
              <a:t>http://www.fp7-ncp.kiev.ua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endParaRPr lang="uk-UA" sz="2000" b="1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042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>
              <a:buFontTx/>
              <a:buNone/>
            </a:pPr>
            <a:r>
              <a:rPr lang="en-GB">
                <a:solidFill>
                  <a:srgbClr val="FFFF66"/>
                </a:solidFill>
                <a:latin typeface="Comic Sans MS" pitchFamily="66" charset="0"/>
              </a:rPr>
              <a:t>            </a:t>
            </a:r>
          </a:p>
          <a:p>
            <a:endParaRPr lang="en-GB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solidFill>
                  <a:srgbClr val="FFFF66"/>
                </a:solidFill>
                <a:latin typeface="Comic Sans MS" pitchFamily="66" charset="0"/>
              </a:rPr>
              <a:t>          </a:t>
            </a:r>
            <a:r>
              <a:rPr lang="en-GB" sz="3600" b="1" i="1">
                <a:solidFill>
                  <a:srgbClr val="000099"/>
                </a:solidFill>
              </a:rPr>
              <a:t>Thanks for your attention</a:t>
            </a:r>
            <a:endParaRPr lang="ru-RU" sz="36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7844</TotalTime>
  <Words>378</Words>
  <Application>Microsoft Office PowerPoint</Application>
  <PresentationFormat>Экран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Фотография Photo Editor</vt:lpstr>
      <vt:lpstr>  </vt:lpstr>
      <vt:lpstr>The IncoNet EaP project</vt:lpstr>
      <vt:lpstr>Main activities</vt:lpstr>
      <vt:lpstr> Information Exchange Portal http://www.increast.eu </vt:lpstr>
      <vt:lpstr>Strengthening Research and  Innovation Links towards Ukraine</vt:lpstr>
      <vt:lpstr>The RI-LINKS2UA project</vt:lpstr>
      <vt:lpstr>Main activities</vt:lpstr>
      <vt:lpstr>Слайд 8</vt:lpstr>
      <vt:lpstr>Слайд 9</vt:lpstr>
    </vt:vector>
  </TitlesOfParts>
  <Company>FP6 National Information Point Ukraine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 Information Center for Ukraine-EU S&amp;T Cooperation</dc:title>
  <dc:creator>FP6 NIP Ukraine</dc:creator>
  <cp:lastModifiedBy>Elena</cp:lastModifiedBy>
  <cp:revision>174</cp:revision>
  <dcterms:created xsi:type="dcterms:W3CDTF">2005-02-03T10:53:07Z</dcterms:created>
  <dcterms:modified xsi:type="dcterms:W3CDTF">2016-07-19T13:25:38Z</dcterms:modified>
</cp:coreProperties>
</file>