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2" r:id="rId3"/>
    <p:sldId id="341" r:id="rId4"/>
    <p:sldId id="337" r:id="rId5"/>
    <p:sldId id="338" r:id="rId6"/>
    <p:sldId id="325" r:id="rId7"/>
    <p:sldId id="328" r:id="rId8"/>
    <p:sldId id="330" r:id="rId9"/>
    <p:sldId id="342" r:id="rId10"/>
    <p:sldId id="340" r:id="rId11"/>
    <p:sldId id="314" r:id="rId12"/>
    <p:sldId id="343" r:id="rId13"/>
    <p:sldId id="336" r:id="rId14"/>
    <p:sldId id="269" r:id="rId1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8463" autoAdjust="0"/>
  </p:normalViewPr>
  <p:slideViewPr>
    <p:cSldViewPr>
      <p:cViewPr>
        <p:scale>
          <a:sx n="87" d="100"/>
          <a:sy n="87" d="100"/>
        </p:scale>
        <p:origin x="-34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F86C03-43D3-4E8A-BDCC-EC956AD9A0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909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003D75C-05B8-4A00-96B8-E7BD09FA62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6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4EABAC-B999-4E47-814E-EE6DA4D54A49}" type="slidenum">
              <a:rPr lang="uk-UA" smtClean="0">
                <a:latin typeface="Arial" charset="0"/>
              </a:rPr>
              <a:pPr/>
              <a:t>1</a:t>
            </a:fld>
            <a:endParaRPr lang="uk-UA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b="1" i="1" smtClean="0">
                <a:latin typeface="Arial" charset="0"/>
              </a:rPr>
              <a:t>Мережу НКП в Україні створено за наказом МОНУ на базі освітніх та академічних установ. Ваш Національний контактний пункт (НКП) також може допомогти вам знайти відповідний конкурс за вашим профілем. Перелік НКП розміщений у розділі «Підтримка» на порталі учасників програми «Горизонт-2020»</a:t>
            </a:r>
            <a:r>
              <a:rPr lang="en-US" b="1" i="1" smtClean="0">
                <a:latin typeface="Arial" charset="0"/>
              </a:rPr>
              <a:t>, </a:t>
            </a:r>
            <a:r>
              <a:rPr lang="uk-UA" b="1" i="1" smtClean="0">
                <a:latin typeface="Arial" charset="0"/>
              </a:rPr>
              <a:t>на Національномі порталі Програми Горизонт 2020 </a:t>
            </a:r>
            <a:endParaRPr lang="ru-RU" b="1" i="1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5C7A-8750-4937-884A-D398649C42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1C7F-8C87-46B9-AB2F-61C36B9132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1712-3955-4FBB-B778-007B82AC91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80AC-4D5A-4DCF-A7C4-E0EF0DD2E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marL="358775" indent="-358775">
              <a:tabLst/>
              <a:defRPr sz="24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68314" y="1557339"/>
            <a:ext cx="8207375" cy="438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9875" indent="-269875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400" b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Bef>
                <a:spcPts val="1000"/>
              </a:spcBef>
              <a:buFontTx/>
              <a:buNone/>
              <a:defRPr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75" indent="0">
              <a:spcBef>
                <a:spcPts val="1400"/>
              </a:spcBef>
              <a:buFontTx/>
              <a:buNone/>
              <a:defRPr sz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 smtClean="0"/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6CFD-8DB5-4775-9830-1D68FE547D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7B13-9B3E-498D-B3D5-2EA0DA735A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3D756-5943-4177-B41B-8E220429E6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ECC9-E657-428F-9E16-9660638A0E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54A8-0746-4571-AA11-7BE6BCFEBD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83B7-211B-498A-B6D8-D9FE61A019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A5839-7326-4089-822E-E46FB98F77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3B7B-5ED8-4D38-878B-2088DBE3974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3E1A153-56AA-44D7-BDB9-B957F8A5D7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_shapoval@mon.gov.u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support/national_contact_points.html" TargetMode="External"/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633538"/>
            <a:ext cx="7623175" cy="13350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HORIZON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2020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Setting up an effective NCP Network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815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i="1" dirty="0" smtClean="0">
                <a:latin typeface="+mj-lt"/>
              </a:rPr>
              <a:t>Stella </a:t>
            </a:r>
            <a:r>
              <a:rPr lang="en-US" sz="1800" i="1" dirty="0" err="1" smtClean="0">
                <a:latin typeface="+mj-lt"/>
              </a:rPr>
              <a:t>Shapoval</a:t>
            </a:r>
            <a:endParaRPr lang="en-US" sz="1800" i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i="1" dirty="0" smtClean="0">
                <a:latin typeface="+mj-lt"/>
              </a:rPr>
              <a:t>Deputy Head of Department,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i="1" dirty="0" smtClean="0">
                <a:latin typeface="+mj-lt"/>
              </a:rPr>
              <a:t>Head of Division of International S&amp;T Cooperation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latin typeface="+mj-lt"/>
              </a:rPr>
              <a:t>MINISTRY OF EDUCATION AND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latin typeface="+mj-lt"/>
              </a:rPr>
              <a:t>SCIENCE OF UKRAINE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latin typeface="+mj-lt"/>
              </a:rPr>
              <a:t>NCP Horizon 2020 National Coordinator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795963" y="3644900"/>
            <a:ext cx="23685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uk-UA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019925" y="0"/>
            <a:ext cx="2124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uk-UA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7740650" y="115888"/>
            <a:ext cx="12747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latin typeface="Verdana" pitchFamily="34" charset="0"/>
              </a:rPr>
              <a:t>MINISTRY OF EDUCATION AND SCIENCE OF UKRAINE</a:t>
            </a:r>
          </a:p>
          <a:p>
            <a:pPr algn="ctr"/>
            <a:endParaRPr lang="ru-RU" sz="1000" b="1">
              <a:latin typeface="Verdana" pitchFamily="34" charset="0"/>
            </a:endParaRPr>
          </a:p>
        </p:txBody>
      </p:sp>
      <p:pic>
        <p:nvPicPr>
          <p:cNvPr id="17414" name="Picture 15" descr="Lesser_Coat_of_Arms_of_Ukra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D401"/>
              </a:clrFrom>
              <a:clrTo>
                <a:srgbClr val="FED4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765175"/>
            <a:ext cx="258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Synergy of the National, EC, EU MS support</a:t>
            </a:r>
            <a:b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Support of the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activity is part of the H2020 implementation Plan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MESU provides financing support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Participation 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the EC Information Events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Conference-training 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EaP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endParaRPr lang="en-GB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Awareness Raising Campaign implemented within the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INCONet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EaP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Project </a:t>
            </a:r>
            <a:endParaRPr lang="en-GB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Training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Study visits of the Ukrainian </a:t>
            </a:r>
            <a:r>
              <a:rPr lang="en-GB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in Estonia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Study 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Visits (Energy NCP, Health NCP, Environment NCP) supported by </a:t>
            </a:r>
            <a:r>
              <a:rPr lang="en-GB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INCONet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EaP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Access 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the NCPs networking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 It 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is planning a rage of NCPs capacity building actions within </a:t>
            </a:r>
            <a:r>
              <a:rPr lang="en-US" sz="1800" dirty="0" smtClean="0">
                <a:latin typeface="+mj-lt"/>
              </a:rPr>
              <a:t>RI-LINKS2UA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INCONet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EaP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1800" dirty="0" smtClean="0">
                <a:latin typeface="+mj-lt"/>
              </a:rPr>
              <a:t>projects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endParaRPr lang="en-GB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Building </a:t>
            </a:r>
            <a:r>
              <a:rPr lang="en-GB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Ukraine-MS/AC NCPs strong networking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Recommendations to the NCPs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Define a common self-concept and clear profile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Raise awareness and improve external communications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Intensify consultation and advisory activities (proposal preparation)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Central coordination of NCP-system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Assessment and improvement of project management structures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Coordinated actions of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NCPs</a:t>
            </a: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other service providers, esp. to promote the participation of </a:t>
            </a:r>
            <a:r>
              <a:rPr lang="en-GB" sz="1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SMEs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Provide a well hosted web site with all relevant documents, up to date information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Prepare examples, best practice (successful proposals, filled in documents etc.)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Specialise in relevant programmes, focus on certain aspects of H2020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Build a network with experts, colleagues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 prepared to fulfil special needs of consultancy – focus on target groups, offer tailor made information and events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Consider background, premises and experience of the scientists („customer orientation“)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n-US" sz="3200" smtClean="0">
                <a:solidFill>
                  <a:schemeClr val="accent1"/>
                </a:solidFill>
              </a:rPr>
              <a:t>National portal Horizon 2020</a:t>
            </a:r>
            <a:br>
              <a:rPr lang="en-US" sz="3200" smtClean="0">
                <a:solidFill>
                  <a:schemeClr val="accent1"/>
                </a:solidFill>
              </a:rPr>
            </a:br>
            <a:r>
              <a:rPr lang="en-US" sz="3200" smtClean="0">
                <a:solidFill>
                  <a:schemeClr val="accent1"/>
                </a:solidFill>
              </a:rPr>
              <a:t>http://h2020.com.ua/</a:t>
            </a:r>
            <a:endParaRPr lang="uk-UA" sz="3200" smtClean="0">
              <a:solidFill>
                <a:schemeClr val="accent1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894" t="6297" r="894" b="4179"/>
          <a:stretch>
            <a:fillRect/>
          </a:stretch>
        </p:blipFill>
        <p:spPr>
          <a:xfrm>
            <a:off x="428625" y="1557338"/>
            <a:ext cx="8054975" cy="403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International bilateral scientific calls of MESU</a:t>
            </a:r>
            <a:endParaRPr lang="uk-UA" sz="3800" smtClean="0"/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890" t="6696" r="890" b="4315"/>
          <a:stretch>
            <a:fillRect/>
          </a:stretch>
        </p:blipFill>
        <p:spPr>
          <a:xfrm>
            <a:off x="523875" y="1641475"/>
            <a:ext cx="8054975" cy="403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 you for your attention!</a:t>
            </a:r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b="1" dirty="0" smtClean="0">
              <a:latin typeface="Verdana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b="1" dirty="0" smtClean="0"/>
              <a:t>s_shapoval@mon.gov.ua</a:t>
            </a:r>
            <a:endParaRPr lang="ru-RU" sz="1800" b="1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uk-UA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NCPs services: </a:t>
            </a:r>
            <a:r>
              <a:rPr lang="ru-RU" sz="3600" b="1" dirty="0" smtClean="0">
                <a:solidFill>
                  <a:srgbClr val="00355C"/>
                </a:solidFill>
              </a:rPr>
              <a:t/>
            </a:r>
            <a:br>
              <a:rPr lang="ru-RU" sz="3600" b="1" dirty="0" smtClean="0">
                <a:solidFill>
                  <a:srgbClr val="00355C"/>
                </a:solidFill>
              </a:rPr>
            </a:br>
            <a:endParaRPr lang="en-US" sz="3600" b="1" dirty="0">
              <a:solidFill>
                <a:srgbClr val="00355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b="1" dirty="0" smtClean="0">
                <a:latin typeface="+mj-lt"/>
              </a:rPr>
              <a:t>The work of </a:t>
            </a:r>
            <a:r>
              <a:rPr lang="en-GB" sz="2400" b="1" dirty="0" err="1" smtClean="0">
                <a:latin typeface="+mj-lt"/>
              </a:rPr>
              <a:t>NCPs</a:t>
            </a:r>
            <a:r>
              <a:rPr lang="en-GB" sz="2400" b="1" dirty="0" smtClean="0">
                <a:latin typeface="+mj-lt"/>
              </a:rPr>
              <a:t> is based on: </a:t>
            </a:r>
            <a:endParaRPr lang="ru-RU" sz="2400" b="1" dirty="0" smtClean="0">
              <a:latin typeface="+mj-lt"/>
            </a:endParaRPr>
          </a:p>
          <a:p>
            <a:pPr>
              <a:defRPr/>
            </a:pPr>
            <a:r>
              <a:rPr lang="en-GB" sz="2400" dirty="0" smtClean="0">
                <a:latin typeface="+mj-lt"/>
              </a:rPr>
              <a:t> Minimum standards and Guiding principles for setting up systems of National Contact Points 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2400" dirty="0" smtClean="0">
                <a:latin typeface="+mj-lt"/>
              </a:rPr>
              <a:t>     (NCP systems) under Horizon 2020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2400" b="1" dirty="0" smtClean="0">
                <a:latin typeface="+mj-lt"/>
              </a:rPr>
              <a:t>Core functions of an NCP</a:t>
            </a:r>
            <a:r>
              <a:rPr lang="en-US" sz="2400" b="1" dirty="0" smtClean="0">
                <a:latin typeface="+mj-lt"/>
              </a:rPr>
              <a:t>:</a:t>
            </a:r>
            <a:endParaRPr lang="ru-RU" sz="2400" b="1" dirty="0" smtClean="0">
              <a:latin typeface="+mj-lt"/>
            </a:endParaRPr>
          </a:p>
          <a:p>
            <a:pPr>
              <a:defRPr/>
            </a:pPr>
            <a:r>
              <a:rPr lang="ru-RU" sz="2400" dirty="0" err="1" smtClean="0">
                <a:latin typeface="+mj-lt"/>
              </a:rPr>
              <a:t>Informing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awareness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raising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en-GB" sz="2400" dirty="0" smtClean="0">
                <a:latin typeface="+mj-lt"/>
              </a:rPr>
              <a:t>Assisting, advising and training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r>
              <a:rPr lang="en-GB" sz="2400" dirty="0" smtClean="0">
                <a:latin typeface="+mj-lt"/>
              </a:rPr>
              <a:t>Signposting and cooperation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836613"/>
            <a:ext cx="66008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1187450" y="3141663"/>
            <a:ext cx="207963" cy="187325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5-конечная звезда 3"/>
          <p:cNvSpPr/>
          <p:nvPr/>
        </p:nvSpPr>
        <p:spPr>
          <a:xfrm>
            <a:off x="1187450" y="3860800"/>
            <a:ext cx="201613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конечная звезда 4"/>
          <p:cNvSpPr/>
          <p:nvPr/>
        </p:nvSpPr>
        <p:spPr>
          <a:xfrm>
            <a:off x="1187450" y="4508500"/>
            <a:ext cx="201613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конечная звезда 5"/>
          <p:cNvSpPr/>
          <p:nvPr/>
        </p:nvSpPr>
        <p:spPr>
          <a:xfrm>
            <a:off x="1187450" y="5229225"/>
            <a:ext cx="201613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конечная звезда 6"/>
          <p:cNvSpPr/>
          <p:nvPr/>
        </p:nvSpPr>
        <p:spPr>
          <a:xfrm>
            <a:off x="2627313" y="3789363"/>
            <a:ext cx="201612" cy="23653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конечная звезда 7"/>
          <p:cNvSpPr/>
          <p:nvPr/>
        </p:nvSpPr>
        <p:spPr>
          <a:xfrm>
            <a:off x="2627313" y="4365625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конечная звезда 8"/>
          <p:cNvSpPr/>
          <p:nvPr/>
        </p:nvSpPr>
        <p:spPr>
          <a:xfrm>
            <a:off x="2776538" y="5219700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конечная звезда 9"/>
          <p:cNvSpPr/>
          <p:nvPr/>
        </p:nvSpPr>
        <p:spPr>
          <a:xfrm>
            <a:off x="2627313" y="4076700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260350"/>
            <a:ext cx="82089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Horizon 2020 NCPs by thematic area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4211638" y="3141663"/>
            <a:ext cx="201612" cy="23653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284663" y="3500438"/>
            <a:ext cx="201612" cy="23653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284663" y="4076700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663825" y="5607050"/>
            <a:ext cx="201613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627313" y="4797425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284663" y="3860800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284663" y="4365625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284663" y="4797425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284663" y="5229225"/>
            <a:ext cx="201612" cy="23653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084888" y="3141663"/>
            <a:ext cx="201612" cy="23653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NCP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Structure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(1)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6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1. National NCP Coordinator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2. Legal and Financial aspects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3. SMEs*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4. Access to Finance*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5. European Research Council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6. Future and Emerging Technologies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7. Marie Sklodowska-Curie actions on skills, training and career development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8. European Research Infrastructures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9. Information and Communication Technologies (ICT)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10.Nanotechnologies, advanced materials and advanced manufacturing and</a:t>
            </a:r>
            <a:r>
              <a:rPr lang="uk-UA" sz="2000" smtClean="0">
                <a:latin typeface="Garamond" pitchFamily="18" charset="0"/>
              </a:rPr>
              <a:t> </a:t>
            </a:r>
            <a:r>
              <a:rPr lang="en-US" sz="2000" smtClean="0">
                <a:latin typeface="Garamond" pitchFamily="18" charset="0"/>
              </a:rPr>
              <a:t>processing';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latin typeface="Garamond" pitchFamily="18" charset="0"/>
              </a:rPr>
              <a:t>11.Space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NCP Structure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12. Health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, demographic change and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wellbeing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13. Food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security, sustainable agriculture, marine and maritime research and the</a:t>
            </a: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bio-economy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&amp;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Biotechnology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14. Secure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, clean and efficient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energy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15. Smart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, green and integrated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transport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16. Climate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action, resource efficiency and raw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materials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17. Inclusive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, innovative and reflective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societies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18. Security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19.Euratom</a:t>
            </a: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20.Joint Research Centre**</a:t>
            </a: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21.Spreading excellence and widening participation</a:t>
            </a:r>
          </a:p>
          <a:p>
            <a:pPr marL="0" indent="0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22.Science with and for Society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Horizon 2020 Ukrainian NCPs Network</a:t>
            </a:r>
            <a:endParaRPr lang="uk-UA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12875"/>
            <a:ext cx="7210425" cy="230346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By the order of the MESU as of 13</a:t>
            </a:r>
            <a:r>
              <a:rPr lang="en-US" sz="1800" baseline="30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March 2015 the Ukrainian NCPs Network was established on the base of the Universities and Academic institutions of Ukraine. There are 38 NCPs and 12 RCPs</a:t>
            </a:r>
            <a:endParaRPr 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uk-UA" sz="2800" dirty="0" smtClean="0">
              <a:latin typeface="Garamond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850" y="4076700"/>
            <a:ext cx="5842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en-US" sz="14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 b="1">
                <a:latin typeface="Garamond" pitchFamily="18" charset="0"/>
                <a:ea typeface="Calibri" pitchFamily="34" charset="0"/>
                <a:cs typeface="Times New Roman" pitchFamily="18" charset="0"/>
              </a:rPr>
              <a:t>National NCP coordinator </a:t>
            </a:r>
            <a:endParaRPr lang="ru-RU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>
                <a:latin typeface="Garamond" pitchFamily="18" charset="0"/>
                <a:ea typeface="Calibri" pitchFamily="34" charset="0"/>
                <a:cs typeface="Times New Roman" pitchFamily="18" charset="0"/>
              </a:rPr>
              <a:t>Ministry of Education and Science of Ukraine</a:t>
            </a:r>
          </a:p>
          <a:p>
            <a:pPr algn="just" eaLnBrk="0" hangingPunct="0"/>
            <a:r>
              <a:rPr lang="en-US">
                <a:latin typeface="Garamond" pitchFamily="18" charset="0"/>
                <a:ea typeface="Calibri" pitchFamily="34" charset="0"/>
                <a:cs typeface="Times New Roman" pitchFamily="18" charset="0"/>
              </a:rPr>
              <a:t>Stella Shapoval </a:t>
            </a:r>
            <a:endParaRPr lang="ru-RU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>
                <a:latin typeface="Garamond" pitchFamily="18" charset="0"/>
                <a:ea typeface="Calibri" pitchFamily="34" charset="0"/>
                <a:cs typeface="Times New Roman" pitchFamily="18" charset="0"/>
              </a:rPr>
              <a:t>Address: 16 Shevchenko Blvd., 01601, Kyiv, Ukraine</a:t>
            </a:r>
            <a:endParaRPr lang="ru-RU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>
                <a:latin typeface="Garamond" pitchFamily="18" charset="0"/>
                <a:ea typeface="Calibri" pitchFamily="34" charset="0"/>
                <a:cs typeface="Times New Roman" pitchFamily="18" charset="0"/>
              </a:rPr>
              <a:t>Tel: 380 44 287 82 33 - Fax: 380 44 287 82 50 </a:t>
            </a:r>
            <a:endParaRPr lang="ru-RU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US">
                <a:latin typeface="Garamond" pitchFamily="18" charset="0"/>
                <a:ea typeface="Calibri" pitchFamily="34" charset="0"/>
                <a:cs typeface="Times New Roman" pitchFamily="18" charset="0"/>
                <a:hlinkClick r:id="rId3"/>
              </a:rPr>
              <a:t>s_shapoval@mon.gov.ua</a:t>
            </a:r>
            <a:r>
              <a:rPr lang="en-US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59713" cy="811213"/>
          </a:xfrm>
        </p:spPr>
        <p:txBody>
          <a:bodyPr/>
          <a:lstStyle/>
          <a:p>
            <a:r>
              <a:rPr lang="en-US" sz="4800" smtClean="0"/>
              <a:t> </a:t>
            </a:r>
            <a:r>
              <a:rPr lang="en-US" sz="3200" b="1" smtClean="0">
                <a:solidFill>
                  <a:srgbClr val="997300"/>
                </a:solidFill>
              </a:rPr>
              <a:t>Ukrainian NCPs by regions</a:t>
            </a:r>
            <a:endParaRPr lang="en-GB" sz="3200" b="1" smtClean="0">
              <a:solidFill>
                <a:srgbClr val="997300"/>
              </a:solidFill>
            </a:endParaRP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00300" y="3852863"/>
            <a:ext cx="152400" cy="142875"/>
          </a:xfrm>
        </p:spPr>
      </p:pic>
      <p:pic>
        <p:nvPicPr>
          <p:cNvPr id="25603" name="Picture 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91300" y="2844800"/>
            <a:ext cx="152400" cy="144463"/>
          </a:xfrm>
        </p:spPr>
      </p:pic>
      <p:pic>
        <p:nvPicPr>
          <p:cNvPr id="263172" name="Picture 4" descr="map_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9D798"/>
              </a:clrFrom>
              <a:clrTo>
                <a:srgbClr val="C9D7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3" y="1377950"/>
            <a:ext cx="80676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6" name="Oval 7"/>
          <p:cNvSpPr>
            <a:spLocks noChangeArrowheads="1"/>
          </p:cNvSpPr>
          <p:nvPr/>
        </p:nvSpPr>
        <p:spPr bwMode="auto">
          <a:xfrm>
            <a:off x="4292600" y="4692650"/>
            <a:ext cx="95250" cy="952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8"/>
          <p:cNvSpPr>
            <a:spLocks noChangeArrowheads="1"/>
          </p:cNvSpPr>
          <p:nvPr/>
        </p:nvSpPr>
        <p:spPr bwMode="auto">
          <a:xfrm>
            <a:off x="6410325" y="2868613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9"/>
          <p:cNvSpPr>
            <a:spLocks noChangeArrowheads="1"/>
          </p:cNvSpPr>
          <p:nvPr/>
        </p:nvSpPr>
        <p:spPr bwMode="auto">
          <a:xfrm>
            <a:off x="3521075" y="3273425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10"/>
          <p:cNvSpPr>
            <a:spLocks noChangeArrowheads="1"/>
          </p:cNvSpPr>
          <p:nvPr/>
        </p:nvSpPr>
        <p:spPr bwMode="auto">
          <a:xfrm>
            <a:off x="1763713" y="285273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11"/>
          <p:cNvSpPr>
            <a:spLocks noChangeArrowheads="1"/>
          </p:cNvSpPr>
          <p:nvPr/>
        </p:nvSpPr>
        <p:spPr bwMode="auto">
          <a:xfrm>
            <a:off x="1258888" y="3602038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15"/>
          <p:cNvSpPr>
            <a:spLocks noChangeArrowheads="1"/>
          </p:cNvSpPr>
          <p:nvPr/>
        </p:nvSpPr>
        <p:spPr bwMode="auto">
          <a:xfrm>
            <a:off x="5905500" y="3617913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16"/>
          <p:cNvSpPr>
            <a:spLocks noChangeArrowheads="1"/>
          </p:cNvSpPr>
          <p:nvPr/>
        </p:nvSpPr>
        <p:spPr bwMode="auto">
          <a:xfrm>
            <a:off x="5834063" y="3060700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4210050" y="2249488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Kyiv</a:t>
            </a:r>
            <a:endParaRPr lang="en-GB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5644" name="Oval 20"/>
          <p:cNvSpPr>
            <a:spLocks noChangeArrowheads="1"/>
          </p:cNvSpPr>
          <p:nvPr/>
        </p:nvSpPr>
        <p:spPr bwMode="auto">
          <a:xfrm>
            <a:off x="2065338" y="3444875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97" name="Text Box 29"/>
          <p:cNvSpPr txBox="1">
            <a:spLocks noChangeArrowheads="1"/>
          </p:cNvSpPr>
          <p:nvPr/>
        </p:nvSpPr>
        <p:spPr bwMode="auto">
          <a:xfrm>
            <a:off x="4306888" y="4711700"/>
            <a:ext cx="80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Odesa</a:t>
            </a:r>
            <a:endParaRPr lang="en-GB" sz="14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198" name="Text Box 30"/>
          <p:cNvSpPr txBox="1">
            <a:spLocks noChangeArrowheads="1"/>
          </p:cNvSpPr>
          <p:nvPr/>
        </p:nvSpPr>
        <p:spPr bwMode="auto">
          <a:xfrm>
            <a:off x="3189288" y="3171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4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199" name="Text Box 31"/>
          <p:cNvSpPr txBox="1">
            <a:spLocks noChangeArrowheads="1"/>
          </p:cNvSpPr>
          <p:nvPr/>
        </p:nvSpPr>
        <p:spPr bwMode="auto">
          <a:xfrm>
            <a:off x="6573838" y="2892425"/>
            <a:ext cx="950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Kharkiv</a:t>
            </a:r>
            <a:endParaRPr lang="en-GB" sz="14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0" name="Text Box 32"/>
          <p:cNvSpPr txBox="1">
            <a:spLocks noChangeArrowheads="1"/>
          </p:cNvSpPr>
          <p:nvPr/>
        </p:nvSpPr>
        <p:spPr bwMode="auto">
          <a:xfrm>
            <a:off x="1751013" y="2547938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Lviv</a:t>
            </a:r>
            <a:endParaRPr lang="en-GB" sz="14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1" name="Text Box 33"/>
          <p:cNvSpPr txBox="1">
            <a:spLocks noChangeArrowheads="1"/>
          </p:cNvSpPr>
          <p:nvPr/>
        </p:nvSpPr>
        <p:spPr bwMode="auto">
          <a:xfrm>
            <a:off x="1301750" y="363855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Uzhgorod</a:t>
            </a:r>
            <a:endParaRPr lang="en-GB" sz="1400" b="1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2" name="Text Box 34"/>
          <p:cNvSpPr txBox="1">
            <a:spLocks noChangeArrowheads="1"/>
          </p:cNvSpPr>
          <p:nvPr/>
        </p:nvSpPr>
        <p:spPr bwMode="auto">
          <a:xfrm>
            <a:off x="7221538" y="3363913"/>
            <a:ext cx="1841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9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3106738" y="2717800"/>
            <a:ext cx="18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6" name="Text Box 38"/>
          <p:cNvSpPr txBox="1">
            <a:spLocks noChangeArrowheads="1"/>
          </p:cNvSpPr>
          <p:nvPr/>
        </p:nvSpPr>
        <p:spPr bwMode="auto">
          <a:xfrm>
            <a:off x="5510213" y="2276475"/>
            <a:ext cx="18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7" name="Text Box 39"/>
          <p:cNvSpPr txBox="1">
            <a:spLocks noChangeArrowheads="1"/>
          </p:cNvSpPr>
          <p:nvPr/>
        </p:nvSpPr>
        <p:spPr bwMode="auto">
          <a:xfrm>
            <a:off x="4214813" y="29638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8" name="Text Box 40"/>
          <p:cNvSpPr txBox="1">
            <a:spLocks noChangeArrowheads="1"/>
          </p:cNvSpPr>
          <p:nvPr/>
        </p:nvSpPr>
        <p:spPr bwMode="auto">
          <a:xfrm>
            <a:off x="4400550" y="34877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09" name="Text Box 41"/>
          <p:cNvSpPr txBox="1">
            <a:spLocks noChangeArrowheads="1"/>
          </p:cNvSpPr>
          <p:nvPr/>
        </p:nvSpPr>
        <p:spPr bwMode="auto">
          <a:xfrm>
            <a:off x="2154238" y="2520950"/>
            <a:ext cx="18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10" name="Text Box 42"/>
          <p:cNvSpPr txBox="1">
            <a:spLocks noChangeArrowheads="1"/>
          </p:cNvSpPr>
          <p:nvPr/>
        </p:nvSpPr>
        <p:spPr bwMode="auto">
          <a:xfrm>
            <a:off x="2154238" y="37988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11" name="Text Box 43"/>
          <p:cNvSpPr txBox="1">
            <a:spLocks noChangeArrowheads="1"/>
          </p:cNvSpPr>
          <p:nvPr/>
        </p:nvSpPr>
        <p:spPr bwMode="auto">
          <a:xfrm>
            <a:off x="5573713" y="379095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12" name="Text Box 44"/>
          <p:cNvSpPr txBox="1">
            <a:spLocks noChangeArrowheads="1"/>
          </p:cNvSpPr>
          <p:nvPr/>
        </p:nvSpPr>
        <p:spPr bwMode="auto">
          <a:xfrm>
            <a:off x="6740525" y="39227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4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13" name="Text Box 45"/>
          <p:cNvSpPr txBox="1">
            <a:spLocks noChangeArrowheads="1"/>
          </p:cNvSpPr>
          <p:nvPr/>
        </p:nvSpPr>
        <p:spPr bwMode="auto">
          <a:xfrm>
            <a:off x="5907088" y="3106738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Poltava</a:t>
            </a:r>
            <a:endParaRPr lang="en-GB" sz="14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15" name="Text Box 47"/>
          <p:cNvSpPr txBox="1">
            <a:spLocks noChangeArrowheads="1"/>
          </p:cNvSpPr>
          <p:nvPr/>
        </p:nvSpPr>
        <p:spPr bwMode="auto">
          <a:xfrm>
            <a:off x="1576388" y="3459163"/>
            <a:ext cx="184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63216" name="Text Box 48"/>
          <p:cNvSpPr txBox="1">
            <a:spLocks noChangeArrowheads="1"/>
          </p:cNvSpPr>
          <p:nvPr/>
        </p:nvSpPr>
        <p:spPr bwMode="auto">
          <a:xfrm>
            <a:off x="2192338" y="3098800"/>
            <a:ext cx="18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5610" name="Line 50"/>
          <p:cNvSpPr>
            <a:spLocks noChangeShapeType="1"/>
          </p:cNvSpPr>
          <p:nvPr/>
        </p:nvSpPr>
        <p:spPr bwMode="auto">
          <a:xfrm flipH="1">
            <a:off x="1355725" y="2708275"/>
            <a:ext cx="2855913" cy="92075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1" name="Line 51"/>
          <p:cNvSpPr>
            <a:spLocks noChangeShapeType="1"/>
          </p:cNvSpPr>
          <p:nvPr/>
        </p:nvSpPr>
        <p:spPr bwMode="auto">
          <a:xfrm flipH="1">
            <a:off x="3616325" y="2624138"/>
            <a:ext cx="655638" cy="67310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2" name="Line 52"/>
          <p:cNvSpPr>
            <a:spLocks noChangeShapeType="1"/>
          </p:cNvSpPr>
          <p:nvPr/>
        </p:nvSpPr>
        <p:spPr bwMode="auto">
          <a:xfrm flipH="1">
            <a:off x="1874838" y="2708275"/>
            <a:ext cx="2336800" cy="195263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3" name="Line 53"/>
          <p:cNvSpPr>
            <a:spLocks noChangeShapeType="1"/>
          </p:cNvSpPr>
          <p:nvPr/>
        </p:nvSpPr>
        <p:spPr bwMode="auto">
          <a:xfrm>
            <a:off x="4230688" y="2703513"/>
            <a:ext cx="101600" cy="2005012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4" name="Line 54"/>
          <p:cNvSpPr>
            <a:spLocks noChangeShapeType="1"/>
          </p:cNvSpPr>
          <p:nvPr/>
        </p:nvSpPr>
        <p:spPr bwMode="auto">
          <a:xfrm>
            <a:off x="4211638" y="2708275"/>
            <a:ext cx="2200275" cy="211138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5" name="Line 62"/>
          <p:cNvSpPr>
            <a:spLocks noChangeShapeType="1"/>
          </p:cNvSpPr>
          <p:nvPr/>
        </p:nvSpPr>
        <p:spPr bwMode="auto">
          <a:xfrm flipV="1">
            <a:off x="2168525" y="2713038"/>
            <a:ext cx="2009775" cy="766762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 type="stealth" w="med" len="lg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6" name="Line 66"/>
          <p:cNvSpPr>
            <a:spLocks noChangeShapeType="1"/>
          </p:cNvSpPr>
          <p:nvPr/>
        </p:nvSpPr>
        <p:spPr bwMode="auto">
          <a:xfrm>
            <a:off x="4211638" y="2708275"/>
            <a:ext cx="1619250" cy="392113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08" name="Rectangle 73"/>
          <p:cNvSpPr>
            <a:spLocks noChangeArrowheads="1"/>
          </p:cNvSpPr>
          <p:nvPr/>
        </p:nvSpPr>
        <p:spPr bwMode="auto">
          <a:xfrm>
            <a:off x="2141538" y="3438525"/>
            <a:ext cx="182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CC0099"/>
                </a:solidFill>
                <a:latin typeface="Verdana" pitchFamily="34" charset="0"/>
              </a:rPr>
              <a:t>Ivano-Frankivsk</a:t>
            </a: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3648075" y="3241675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CC0099"/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Vinnytsya</a:t>
            </a:r>
            <a:r>
              <a:rPr lang="ru-RU" sz="1400" b="1">
                <a:solidFill>
                  <a:srgbClr val="CC0099"/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5685" name="Rectangle 85"/>
          <p:cNvSpPr>
            <a:spLocks noChangeArrowheads="1"/>
          </p:cNvSpPr>
          <p:nvPr/>
        </p:nvSpPr>
        <p:spPr bwMode="auto">
          <a:xfrm>
            <a:off x="5895975" y="3678238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Dnipro</a:t>
            </a:r>
            <a:endParaRPr lang="ru-RU" sz="14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5694" name="Line 66"/>
          <p:cNvSpPr>
            <a:spLocks noChangeShapeType="1"/>
          </p:cNvSpPr>
          <p:nvPr/>
        </p:nvSpPr>
        <p:spPr bwMode="auto">
          <a:xfrm>
            <a:off x="4181475" y="2689225"/>
            <a:ext cx="1736725" cy="95250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stealth" w="med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35" name="Oval 6"/>
          <p:cNvSpPr>
            <a:spLocks noChangeArrowheads="1"/>
          </p:cNvSpPr>
          <p:nvPr/>
        </p:nvSpPr>
        <p:spPr bwMode="auto">
          <a:xfrm>
            <a:off x="4152900" y="26003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7813"/>
            <a:ext cx="8362950" cy="1422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H2020 Participant Portal. H2020 NCPs Information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hlinkClick r:id="rId2"/>
              </a:rPr>
              <a:t>http://ec.europa.eu/research/participants/portal/desktop/en/home.html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ec.europa.eu/research/participants/portal/desktop/en/support/national_contact_points.html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en-US" sz="24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1863725"/>
            <a:ext cx="3186112" cy="3157538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713" y="4365625"/>
            <a:ext cx="42656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960563"/>
            <a:ext cx="340201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8908315">
            <a:off x="6403975" y="3395663"/>
            <a:ext cx="668338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2458647">
            <a:off x="3587750" y="3767138"/>
            <a:ext cx="749300" cy="1011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 well-designed portfolio of NCPs services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>
                <a:latin typeface="+mj-lt"/>
              </a:rPr>
              <a:t>Excellent professional qualification of NCP staff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Developing the client base - capacity building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Creating awareness on EU R&amp;I </a:t>
            </a:r>
            <a:r>
              <a:rPr lang="en-US" sz="1600" dirty="0" err="1" smtClean="0">
                <a:latin typeface="+mj-lt"/>
              </a:rPr>
              <a:t>programmes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Disseminating general and specific information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Assisting in partner search and in preparing proposals/pre-review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Providing strategic advice to R&amp;I </a:t>
            </a:r>
            <a:r>
              <a:rPr lang="en-US" sz="1600" dirty="0" err="1" smtClean="0">
                <a:latin typeface="+mj-lt"/>
              </a:rPr>
              <a:t>organisations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Training of clients on H2020 issues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Monitoring the participation in Horizon 2020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Networking with NCPs in other countries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Signposting to other EU network services 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Signposting to other business support network services (e.g. EEN, EIB etc.)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Signposting to national funding services and </a:t>
            </a:r>
            <a:r>
              <a:rPr lang="en-US" sz="1600" dirty="0" err="1" smtClean="0">
                <a:latin typeface="+mj-lt"/>
              </a:rPr>
              <a:t>programmes</a:t>
            </a:r>
            <a:r>
              <a:rPr lang="en-US" sz="1600" dirty="0" smtClean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 Strong strategic partners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Acceptance &amp; recognition by scientific and business communities and </a:t>
            </a:r>
            <a:r>
              <a:rPr lang="en-US" sz="1600" dirty="0" err="1" smtClean="0">
                <a:latin typeface="+mj-lt"/>
              </a:rPr>
              <a:t>organisations</a:t>
            </a:r>
            <a:endParaRPr lang="ru-RU" sz="16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1976</TotalTime>
  <Words>772</Words>
  <Application>Microsoft Office PowerPoint</Application>
  <PresentationFormat>Экран (4:3)</PresentationFormat>
  <Paragraphs>115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Край</vt:lpstr>
      <vt:lpstr>HORIZON 2020  Setting up an effective NCP Network </vt:lpstr>
      <vt:lpstr>NCPs services:  </vt:lpstr>
      <vt:lpstr>Презентация PowerPoint</vt:lpstr>
      <vt:lpstr>NCP Structure (1) </vt:lpstr>
      <vt:lpstr>NCP Structure (2)</vt:lpstr>
      <vt:lpstr>Horizon 2020 Ukrainian NCPs Network</vt:lpstr>
      <vt:lpstr> Ukrainian NCPs by regions</vt:lpstr>
      <vt:lpstr>H2020 Participant Portal. H2020 NCPs Information http://ec.europa.eu/research/participants/portal/desktop/en/home.html http://ec.europa.eu/research/participants/portal/desktop/en/support/national_contact_points.html </vt:lpstr>
      <vt:lpstr>A well-designed portfolio of NCPs services  </vt:lpstr>
      <vt:lpstr>Synergy of the National, EC, EU MS support </vt:lpstr>
      <vt:lpstr>Recommendations to the NCPs</vt:lpstr>
      <vt:lpstr>National portal Horizon 2020 http://h2020.com.ua/</vt:lpstr>
      <vt:lpstr>International bilateral scientific calls of MESU</vt:lpstr>
      <vt:lpstr>Презентация PowerPoint</vt:lpstr>
    </vt:vector>
  </TitlesOfParts>
  <Company>MON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SCIENCE, TECHNOLOGY  AND INNOVATION POLICY OF UKRAINE  </dc:title>
  <dc:creator>kosmach</dc:creator>
  <cp:lastModifiedBy>user</cp:lastModifiedBy>
  <cp:revision>149</cp:revision>
  <cp:lastPrinted>2015-06-01T11:04:36Z</cp:lastPrinted>
  <dcterms:created xsi:type="dcterms:W3CDTF">2015-05-20T08:53:07Z</dcterms:created>
  <dcterms:modified xsi:type="dcterms:W3CDTF">2016-07-20T19:21:51Z</dcterms:modified>
</cp:coreProperties>
</file>